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Lastica" charset="1" panose="02000500000000000000"/>
      <p:regular r:id="rId12"/>
    </p:embeddedFont>
    <p:embeddedFont>
      <p:font typeface="Lastica Bold" charset="1" panose="02000500000000000000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Canva Sans" charset="1" panose="020B0503030501040103"/>
      <p:regular r:id="rId18"/>
    </p:embeddedFont>
    <p:embeddedFont>
      <p:font typeface="Canva Sans Bold" charset="1" panose="020B0803030501040103"/>
      <p:regular r:id="rId19"/>
    </p:embeddedFont>
    <p:embeddedFont>
      <p:font typeface="Canva Sans Italics" charset="1" panose="020B0503030501040103"/>
      <p:regular r:id="rId20"/>
    </p:embeddedFont>
    <p:embeddedFont>
      <p:font typeface="Canva Sans Bold Italics" charset="1" panose="020B0803030501040103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37" Target="slides/slide16.xml" Type="http://schemas.openxmlformats.org/officeDocument/2006/relationships/slide"/><Relationship Id="rId38" Target="slides/slide17.xml" Type="http://schemas.openxmlformats.org/officeDocument/2006/relationships/slide"/><Relationship Id="rId39" Target="slides/slide18.xml" Type="http://schemas.openxmlformats.org/officeDocument/2006/relationships/slide"/><Relationship Id="rId4" Target="theme/theme1.xml" Type="http://schemas.openxmlformats.org/officeDocument/2006/relationships/theme"/><Relationship Id="rId40" Target="slides/slide19.xml" Type="http://schemas.openxmlformats.org/officeDocument/2006/relationships/slide"/><Relationship Id="rId41" Target="slides/slide20.xml" Type="http://schemas.openxmlformats.org/officeDocument/2006/relationships/slide"/><Relationship Id="rId42" Target="slides/slide21.xml" Type="http://schemas.openxmlformats.org/officeDocument/2006/relationships/slide"/><Relationship Id="rId43" Target="slides/slide22.xml" Type="http://schemas.openxmlformats.org/officeDocument/2006/relationships/slide"/><Relationship Id="rId44" Target="slides/slide23.xml" Type="http://schemas.openxmlformats.org/officeDocument/2006/relationships/slide"/><Relationship Id="rId45" Target="slides/slide24.xml" Type="http://schemas.openxmlformats.org/officeDocument/2006/relationships/slide"/><Relationship Id="rId46" Target="slides/slide25.xml" Type="http://schemas.openxmlformats.org/officeDocument/2006/relationships/slide"/><Relationship Id="rId47" Target="slides/slide26.xml" Type="http://schemas.openxmlformats.org/officeDocument/2006/relationships/slide"/><Relationship Id="rId48" Target="slides/slide27.xml" Type="http://schemas.openxmlformats.org/officeDocument/2006/relationships/slide"/><Relationship Id="rId49" Target="slides/slide28.xml" Type="http://schemas.openxmlformats.org/officeDocument/2006/relationships/slide"/><Relationship Id="rId5" Target="tableStyles.xml" Type="http://schemas.openxmlformats.org/officeDocument/2006/relationships/tableStyles"/><Relationship Id="rId50" Target="slides/slide29.xml" Type="http://schemas.openxmlformats.org/officeDocument/2006/relationships/slide"/><Relationship Id="rId51" Target="slides/slide30.xml" Type="http://schemas.openxmlformats.org/officeDocument/2006/relationships/slide"/><Relationship Id="rId52" Target="slides/slide31.xml" Type="http://schemas.openxmlformats.org/officeDocument/2006/relationships/slide"/><Relationship Id="rId53" Target="slides/slide32.xml" Type="http://schemas.openxmlformats.org/officeDocument/2006/relationships/slide"/><Relationship Id="rId54" Target="slides/slide33.xml" Type="http://schemas.openxmlformats.org/officeDocument/2006/relationships/slide"/><Relationship Id="rId55" Target="slides/slide34.xml" Type="http://schemas.openxmlformats.org/officeDocument/2006/relationships/slide"/><Relationship Id="rId56" Target="slides/slide35.xml" Type="http://schemas.openxmlformats.org/officeDocument/2006/relationships/slide"/><Relationship Id="rId57" Target="slides/slide36.xml" Type="http://schemas.openxmlformats.org/officeDocument/2006/relationships/slide"/><Relationship Id="rId58" Target="slides/slide37.xml" Type="http://schemas.openxmlformats.org/officeDocument/2006/relationships/slide"/><Relationship Id="rId59" Target="slides/slide38.xml" Type="http://schemas.openxmlformats.org/officeDocument/2006/relationships/slide"/><Relationship Id="rId6" Target="fonts/font6.fntdata" Type="http://schemas.openxmlformats.org/officeDocument/2006/relationships/font"/><Relationship Id="rId60" Target="slides/slide39.xml" Type="http://schemas.openxmlformats.org/officeDocument/2006/relationships/slide"/><Relationship Id="rId61" Target="slides/slide40.xml" Type="http://schemas.openxmlformats.org/officeDocument/2006/relationships/slide"/><Relationship Id="rId62" Target="slides/slide41.xml" Type="http://schemas.openxmlformats.org/officeDocument/2006/relationships/slide"/><Relationship Id="rId63" Target="slides/slide42.xml" Type="http://schemas.openxmlformats.org/officeDocument/2006/relationships/slide"/><Relationship Id="rId64" Target="slides/slide43.xml" Type="http://schemas.openxmlformats.org/officeDocument/2006/relationships/slide"/><Relationship Id="rId65" Target="slides/slide44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Fh4bTADzs.mp4" Type="http://schemas.openxmlformats.org/officeDocument/2006/relationships/video"/><Relationship Id="rId4" Target="../media/VAFh4bTADzs.mp4" Type="http://schemas.microsoft.com/office/2007/relationships/media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gif" Type="http://schemas.openxmlformats.org/officeDocument/2006/relationships/image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32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33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png" Type="http://schemas.openxmlformats.org/officeDocument/2006/relationships/image"/><Relationship Id="rId12" Target="../media/image39.png" Type="http://schemas.openxmlformats.org/officeDocument/2006/relationships/image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35.png" Type="http://schemas.openxmlformats.org/officeDocument/2006/relationships/image"/><Relationship Id="rId9" Target="../media/image36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2" Target="../media/image11.jpe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3.pn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46.pn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jpeg" Type="http://schemas.openxmlformats.org/officeDocument/2006/relationships/image"/><Relationship Id="rId12" Target="../media/image16.jpeg" Type="http://schemas.openxmlformats.org/officeDocument/2006/relationships/image"/><Relationship Id="rId2" Target="../media/image11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49.pn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54.png" Type="http://schemas.openxmlformats.org/officeDocument/2006/relationships/image"/><Relationship Id="rId9" Target="../media/image55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h7tqAaFQ.mp4" Type="http://schemas.microsoft.com/office/2007/relationships/media"/><Relationship Id="rId11" Target="../media/image57.jpeg" Type="http://schemas.openxmlformats.org/officeDocument/2006/relationships/image"/><Relationship Id="rId12" Target="../media/VAFh7h7hH10.mp4" Type="http://schemas.openxmlformats.org/officeDocument/2006/relationships/video"/><Relationship Id="rId13" Target="../media/VAFh7h7hH10.mp4" Type="http://schemas.microsoft.com/office/2007/relationships/media"/><Relationship Id="rId14" Target="../media/image58.jpeg" Type="http://schemas.openxmlformats.org/officeDocument/2006/relationships/image"/><Relationship Id="rId15" Target="../media/VAFh7oZtaZ8.mp4" Type="http://schemas.openxmlformats.org/officeDocument/2006/relationships/video"/><Relationship Id="rId16" Target="../media/VAFh7oZtaZ8.mp4" Type="http://schemas.microsoft.com/office/2007/relationships/media"/><Relationship Id="rId17" Target="../media/image59.gif" Type="http://schemas.openxmlformats.org/officeDocument/2006/relationships/image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56.jpeg" Type="http://schemas.openxmlformats.org/officeDocument/2006/relationships/image"/><Relationship Id="rId9" Target="../media/VAFh7tqAaFQ.mp4" Type="http://schemas.openxmlformats.org/officeDocument/2006/relationships/video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h7sQcNoA.mp4" Type="http://schemas.microsoft.com/office/2007/relationships/media"/><Relationship Id="rId11" Target="../media/image61.jpeg" Type="http://schemas.openxmlformats.org/officeDocument/2006/relationships/image"/><Relationship Id="rId12" Target="../media/VAFh7g-MqwA.mp4" Type="http://schemas.openxmlformats.org/officeDocument/2006/relationships/video"/><Relationship Id="rId13" Target="../media/VAFh7g-MqwA.mp4" Type="http://schemas.microsoft.com/office/2007/relationships/media"/><Relationship Id="rId14" Target="../media/image62.jpeg" Type="http://schemas.openxmlformats.org/officeDocument/2006/relationships/image"/><Relationship Id="rId15" Target="../media/VAFh7lhlLt4.mp4" Type="http://schemas.openxmlformats.org/officeDocument/2006/relationships/video"/><Relationship Id="rId16" Target="../media/VAFh7lhlLt4.mp4" Type="http://schemas.microsoft.com/office/2007/relationships/media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60.jpeg" Type="http://schemas.openxmlformats.org/officeDocument/2006/relationships/image"/><Relationship Id="rId9" Target="../media/VAFh7sQcNoA.mp4" Type="http://schemas.openxmlformats.org/officeDocument/2006/relationships/video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jpeg" Type="http://schemas.openxmlformats.org/officeDocument/2006/relationships/image"/><Relationship Id="rId11" Target="../media/VAFh70QR80A.mp4" Type="http://schemas.openxmlformats.org/officeDocument/2006/relationships/video"/><Relationship Id="rId12" Target="../media/VAFh70QR80A.mp4" Type="http://schemas.microsoft.com/office/2007/relationships/media"/><Relationship Id="rId13" Target="../media/image66.png" Type="http://schemas.openxmlformats.org/officeDocument/2006/relationships/image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63.png" Type="http://schemas.openxmlformats.org/officeDocument/2006/relationships/image"/><Relationship Id="rId9" Target="../media/image64.gif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h8H6-gdo.mp4" Type="http://schemas.microsoft.com/office/2007/relationships/media"/><Relationship Id="rId11" Target="../media/image68.jpeg" Type="http://schemas.openxmlformats.org/officeDocument/2006/relationships/image"/><Relationship Id="rId12" Target="../media/VAFh8DQPyCk.mp4" Type="http://schemas.openxmlformats.org/officeDocument/2006/relationships/video"/><Relationship Id="rId13" Target="../media/VAFh8DQPyCk.mp4" Type="http://schemas.microsoft.com/office/2007/relationships/media"/><Relationship Id="rId14" Target="../media/image69.jpeg" Type="http://schemas.openxmlformats.org/officeDocument/2006/relationships/image"/><Relationship Id="rId15" Target="../media/VAFh9biiePI.mp4" Type="http://schemas.openxmlformats.org/officeDocument/2006/relationships/video"/><Relationship Id="rId16" Target="../media/VAFh9biiePI.mp4" Type="http://schemas.microsoft.com/office/2007/relationships/media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67.jpeg" Type="http://schemas.openxmlformats.org/officeDocument/2006/relationships/image"/><Relationship Id="rId9" Target="../media/VAFh8H6-gdo.mp4" Type="http://schemas.openxmlformats.org/officeDocument/2006/relationships/video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70.jpeg" Type="http://schemas.openxmlformats.org/officeDocument/2006/relationships/image"/><Relationship Id="rId8" Target="../media/VAFh8VJlsMc.mp4" Type="http://schemas.openxmlformats.org/officeDocument/2006/relationships/video"/><Relationship Id="rId9" Target="../media/VAFh8VJlsMc.mp4" Type="http://schemas.microsoft.com/office/2007/relationships/media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h9CyiQnY.mp4" Type="http://schemas.microsoft.com/office/2007/relationships/media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71.jpeg" Type="http://schemas.openxmlformats.org/officeDocument/2006/relationships/image"/><Relationship Id="rId9" Target="../media/VAFh9CyiQnY.mp4" Type="http://schemas.openxmlformats.org/officeDocument/2006/relationships/video"/></Relationships>
</file>

<file path=ppt/slides/_rels/slide4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Fh9Mww4B0.mp4" Type="http://schemas.microsoft.com/office/2007/relationships/media"/><Relationship Id="rId11" Target="../media/image10.gif" Type="http://schemas.openxmlformats.org/officeDocument/2006/relationships/image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3.png" Type="http://schemas.openxmlformats.org/officeDocument/2006/relationships/image"/><Relationship Id="rId8" Target="../media/image72.jpeg" Type="http://schemas.openxmlformats.org/officeDocument/2006/relationships/image"/><Relationship Id="rId9" Target="../media/VAFh9Mww4B0.mp4" Type="http://schemas.openxmlformats.org/officeDocument/2006/relationships/video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1619" t="1619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274456" y="3644665"/>
            <a:ext cx="15739087" cy="2189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54"/>
              </a:lnSpc>
            </a:pPr>
            <a:r>
              <a:rPr lang="en-US" sz="6110">
                <a:solidFill>
                  <a:srgbClr val="FFFFFF"/>
                </a:solidFill>
                <a:latin typeface="Lastica Bold"/>
              </a:rPr>
              <a:t>Is Cloud Computing a Data Center?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-7839067" y="0"/>
            <a:ext cx="1964626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8951462" y="0"/>
            <a:ext cx="11361846" cy="115147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786" r="0" b="778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16891" y="1190578"/>
            <a:ext cx="6917107" cy="964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309"/>
              </a:lnSpc>
            </a:pPr>
            <a:r>
              <a:rPr lang="en-US" sz="5221">
                <a:solidFill>
                  <a:srgbClr val="FF05CE"/>
                </a:solidFill>
                <a:latin typeface="Lastica"/>
              </a:rPr>
              <a:t>OBJECTIVES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57400" y="2217609"/>
            <a:ext cx="15843582" cy="775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27"/>
              </a:lnSpc>
            </a:pPr>
            <a:r>
              <a:rPr lang="en-US" sz="3199">
                <a:solidFill>
                  <a:srgbClr val="FFFFFF"/>
                </a:solidFill>
                <a:latin typeface="Poppins Bold"/>
              </a:rPr>
              <a:t>The specific aims of our research study are as follows:</a:t>
            </a:r>
          </a:p>
          <a:p>
            <a:pPr>
              <a:lnSpc>
                <a:spcPts val="5727"/>
              </a:lnSpc>
            </a:pPr>
          </a:p>
          <a:p>
            <a:pPr marL="690876" indent="-345438" lvl="1">
              <a:lnSpc>
                <a:spcPts val="5727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Poppins"/>
              </a:rPr>
              <a:t>Define cloud computing and autonomic computing,</a:t>
            </a:r>
          </a:p>
          <a:p>
            <a:pPr marL="690876" indent="-345438" lvl="1">
              <a:lnSpc>
                <a:spcPts val="5727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Poppins"/>
              </a:rPr>
              <a:t>Explain evolution of cloud computing,</a:t>
            </a:r>
          </a:p>
          <a:p>
            <a:pPr marL="690876" indent="-345438" lvl="1">
              <a:lnSpc>
                <a:spcPts val="5727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Poppins"/>
              </a:rPr>
              <a:t>Explain three (3) types of cloud deployment models,</a:t>
            </a:r>
          </a:p>
          <a:p>
            <a:pPr marL="690876" indent="-345438" lvl="1">
              <a:lnSpc>
                <a:spcPts val="5727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Poppins"/>
              </a:rPr>
              <a:t>Describe three (3) Service Models and top cloud providers,</a:t>
            </a:r>
          </a:p>
          <a:p>
            <a:pPr marL="690876" indent="-345438" lvl="1">
              <a:lnSpc>
                <a:spcPts val="5727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Poppins"/>
              </a:rPr>
              <a:t>Describe the advantages and disadvantages of both technologies,</a:t>
            </a:r>
          </a:p>
          <a:p>
            <a:pPr marL="690876" indent="-345438" lvl="1">
              <a:lnSpc>
                <a:spcPts val="5727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Poppins"/>
              </a:rPr>
              <a:t>Describe some of the application areas of cloud,</a:t>
            </a:r>
          </a:p>
          <a:p>
            <a:pPr marL="690876" indent="-345438" lvl="1">
              <a:lnSpc>
                <a:spcPts val="5727"/>
              </a:lnSpc>
              <a:buFont typeface="Arial"/>
              <a:buChar char="•"/>
            </a:pPr>
            <a:r>
              <a:rPr lang="en-US" sz="3199">
                <a:solidFill>
                  <a:srgbClr val="FFFFFF"/>
                </a:solidFill>
                <a:latin typeface="Poppins"/>
              </a:rPr>
              <a:t>Explain how cloud and autonomic computing works in different focus area.</a:t>
            </a:r>
          </a:p>
          <a:p>
            <a:pPr>
              <a:lnSpc>
                <a:spcPts val="5011"/>
              </a:lnSpc>
            </a:pPr>
          </a:p>
          <a:p>
            <a:pPr>
              <a:lnSpc>
                <a:spcPts val="5011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144721" y="2635635"/>
            <a:ext cx="11998557" cy="646422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424073" y="1318931"/>
            <a:ext cx="13439855" cy="90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44"/>
              </a:lnSpc>
            </a:pPr>
            <a:r>
              <a:rPr lang="en-US" sz="4960">
                <a:solidFill>
                  <a:srgbClr val="FF05CE"/>
                </a:solidFill>
                <a:latin typeface="Lastica"/>
              </a:rPr>
              <a:t>WHAT IS CLOUD COMPUTING?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48977" y="3867036"/>
            <a:ext cx="10390046" cy="3426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74"/>
              </a:lnSpc>
            </a:pPr>
            <a:r>
              <a:rPr lang="en-US" sz="3421">
                <a:solidFill>
                  <a:srgbClr val="FFFFFF"/>
                </a:solidFill>
                <a:latin typeface="Poppins"/>
              </a:rPr>
              <a:t>Cloud computing is the delivery of technology services - including </a:t>
            </a:r>
            <a:r>
              <a:rPr lang="en-US" sz="3421">
                <a:solidFill>
                  <a:srgbClr val="FFFFFF"/>
                </a:solidFill>
                <a:latin typeface="Poppins Bold"/>
              </a:rPr>
              <a:t>compute</a:t>
            </a:r>
            <a:r>
              <a:rPr lang="en-US" sz="3421">
                <a:solidFill>
                  <a:srgbClr val="FFFFFF"/>
                </a:solidFill>
                <a:latin typeface="Poppins"/>
              </a:rPr>
              <a:t>, </a:t>
            </a:r>
            <a:r>
              <a:rPr lang="en-US" sz="3421">
                <a:solidFill>
                  <a:srgbClr val="FFFFFF"/>
                </a:solidFill>
                <a:latin typeface="Poppins Bold"/>
              </a:rPr>
              <a:t>storage</a:t>
            </a:r>
            <a:r>
              <a:rPr lang="en-US" sz="3421">
                <a:solidFill>
                  <a:srgbClr val="FFFFFF"/>
                </a:solidFill>
                <a:latin typeface="Poppins"/>
              </a:rPr>
              <a:t>, </a:t>
            </a:r>
            <a:r>
              <a:rPr lang="en-US" sz="3421">
                <a:solidFill>
                  <a:srgbClr val="FFFFFF"/>
                </a:solidFill>
                <a:latin typeface="Poppins Bold"/>
              </a:rPr>
              <a:t>databases</a:t>
            </a:r>
            <a:r>
              <a:rPr lang="en-US" sz="3421">
                <a:solidFill>
                  <a:srgbClr val="FFFFFF"/>
                </a:solidFill>
                <a:latin typeface="Poppins"/>
              </a:rPr>
              <a:t>, </a:t>
            </a:r>
            <a:r>
              <a:rPr lang="en-US" sz="3421">
                <a:solidFill>
                  <a:srgbClr val="FFFFFF"/>
                </a:solidFill>
                <a:latin typeface="Poppins Bold"/>
              </a:rPr>
              <a:t>networking</a:t>
            </a:r>
            <a:r>
              <a:rPr lang="en-US" sz="3421">
                <a:solidFill>
                  <a:srgbClr val="FFFFFF"/>
                </a:solidFill>
                <a:latin typeface="Poppins"/>
              </a:rPr>
              <a:t>, </a:t>
            </a:r>
            <a:r>
              <a:rPr lang="en-US" sz="3421">
                <a:solidFill>
                  <a:srgbClr val="FFFFFF"/>
                </a:solidFill>
                <a:latin typeface="Poppins Bold"/>
              </a:rPr>
              <a:t>software</a:t>
            </a:r>
            <a:r>
              <a:rPr lang="en-US" sz="3421">
                <a:solidFill>
                  <a:srgbClr val="FFFFFF"/>
                </a:solidFill>
                <a:latin typeface="Poppins"/>
              </a:rPr>
              <a:t>, and </a:t>
            </a:r>
            <a:r>
              <a:rPr lang="en-US" sz="3421">
                <a:solidFill>
                  <a:srgbClr val="FFFFFF"/>
                </a:solidFill>
                <a:latin typeface="Poppins Bold"/>
              </a:rPr>
              <a:t>many more - over the internet</a:t>
            </a:r>
            <a:r>
              <a:rPr lang="en-US" sz="3421">
                <a:solidFill>
                  <a:srgbClr val="FFFFFF"/>
                </a:solidFill>
                <a:latin typeface="Poppins"/>
              </a:rPr>
              <a:t> with pay-as-you-go pricing.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3144721" y="2635635"/>
            <a:ext cx="11998557" cy="6464223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347545" y="1491491"/>
            <a:ext cx="13592910" cy="788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35"/>
              </a:lnSpc>
            </a:pPr>
            <a:r>
              <a:rPr lang="en-US" sz="4311">
                <a:solidFill>
                  <a:srgbClr val="FF05CE"/>
                </a:solidFill>
                <a:latin typeface="Lastica"/>
              </a:rPr>
              <a:t>WHAT IS AUTONOMIC COMPUTING?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92651" y="3661529"/>
            <a:ext cx="10702698" cy="3798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4"/>
              </a:lnSpc>
            </a:pPr>
            <a:r>
              <a:rPr lang="en-US" sz="4721">
                <a:solidFill>
                  <a:srgbClr val="FFFFFF"/>
                </a:solidFill>
                <a:latin typeface="Poppins"/>
              </a:rPr>
              <a:t>describes a computer system's capacity to operate autonomously </a:t>
            </a:r>
            <a:r>
              <a:rPr lang="en-US" sz="4721">
                <a:solidFill>
                  <a:srgbClr val="FFFFFF"/>
                </a:solidFill>
                <a:latin typeface="Poppins Bold"/>
              </a:rPr>
              <a:t>without</a:t>
            </a:r>
            <a:r>
              <a:rPr lang="en-US" sz="4721">
                <a:solidFill>
                  <a:srgbClr val="FFFFFF"/>
                </a:solidFill>
                <a:latin typeface="Poppins"/>
              </a:rPr>
              <a:t> constant human supervision.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4125113" y="-5240946"/>
            <a:ext cx="8250226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286750" y="1182492"/>
            <a:ext cx="12592199" cy="1806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5"/>
              </a:lnSpc>
            </a:pPr>
            <a:r>
              <a:rPr lang="en-US" sz="5011">
                <a:solidFill>
                  <a:srgbClr val="FF05CE"/>
                </a:solidFill>
                <a:latin typeface="Lastica"/>
              </a:rPr>
              <a:t>evolution of cloud computing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990144" y="1845817"/>
            <a:ext cx="21170143" cy="7221739"/>
            <a:chOff x="0" y="0"/>
            <a:chExt cx="28226857" cy="9628986"/>
          </a:xfrm>
        </p:grpSpPr>
        <p:sp>
          <p:nvSpPr>
            <p:cNvPr name="AutoShape 8" id="8"/>
            <p:cNvSpPr/>
            <p:nvPr/>
          </p:nvSpPr>
          <p:spPr>
            <a:xfrm flipV="true">
              <a:off x="2953" y="3461056"/>
              <a:ext cx="13345014" cy="3190321"/>
            </a:xfrm>
            <a:prstGeom prst="line">
              <a:avLst/>
            </a:prstGeom>
            <a:ln cap="flat" w="25400">
              <a:solidFill>
                <a:srgbClr val="00FFFF"/>
              </a:solidFill>
              <a:prstDash val="lgDash"/>
              <a:headEnd type="none" len="sm" w="sm"/>
              <a:tailEnd type="none" len="sm" w="sm"/>
            </a:ln>
          </p:spPr>
        </p:sp>
        <p:sp>
          <p:nvSpPr>
            <p:cNvPr name="TextBox 9" id="9"/>
            <p:cNvSpPr txBox="true"/>
            <p:nvPr/>
          </p:nvSpPr>
          <p:spPr>
            <a:xfrm rot="0">
              <a:off x="13266057" y="3819756"/>
              <a:ext cx="4788345" cy="580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6"/>
                </a:lnSpc>
              </a:pPr>
              <a:r>
                <a:rPr lang="en-US" sz="2768">
                  <a:solidFill>
                    <a:srgbClr val="00FFFF"/>
                  </a:solidFill>
                  <a:latin typeface="Lastica Bold"/>
                </a:rPr>
                <a:t>CLOUD PHASE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3266057" y="4813364"/>
              <a:ext cx="5794922" cy="31376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2"/>
                </a:lnSpc>
              </a:pPr>
              <a:r>
                <a:rPr lang="en-US" sz="2673">
                  <a:solidFill>
                    <a:srgbClr val="FFFFFF"/>
                  </a:solidFill>
                  <a:latin typeface="Poppins Bold"/>
                </a:rPr>
                <a:t>allowed organizations to rent computing resources from the cloud, such as servers and storage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23471" y="7369907"/>
              <a:ext cx="4606475" cy="5553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47"/>
                </a:lnSpc>
              </a:pPr>
              <a:r>
                <a:rPr lang="en-US" sz="2673">
                  <a:solidFill>
                    <a:srgbClr val="00FFFF"/>
                  </a:solidFill>
                  <a:latin typeface="Lastica Bold"/>
                </a:rPr>
                <a:t>IDEA PHASE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3471" y="8382525"/>
              <a:ext cx="5574820" cy="1246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2"/>
                </a:lnSpc>
              </a:pPr>
              <a:r>
                <a:rPr lang="en-US" sz="2673">
                  <a:solidFill>
                    <a:srgbClr val="FFFFFF"/>
                  </a:solidFill>
                  <a:latin typeface="Poppins Bold"/>
                </a:rPr>
                <a:t>creation of time-sharing systems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2953" y="6370640"/>
              <a:ext cx="490749" cy="484179"/>
              <a:chOff x="0" y="0"/>
              <a:chExt cx="101543" cy="100184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>
                <a:off x="0" y="0"/>
                <a:ext cx="101543" cy="100184"/>
              </a:xfrm>
              <a:custGeom>
                <a:avLst/>
                <a:gdLst/>
                <a:ahLst/>
                <a:cxnLst/>
                <a:rect r="r" b="b" t="t" l="l"/>
                <a:pathLst>
                  <a:path h="100184" w="101543">
                    <a:moveTo>
                      <a:pt x="0" y="0"/>
                    </a:moveTo>
                    <a:lnTo>
                      <a:pt x="101543" y="0"/>
                    </a:lnTo>
                    <a:lnTo>
                      <a:pt x="101543" y="100184"/>
                    </a:lnTo>
                    <a:lnTo>
                      <a:pt x="0" y="100184"/>
                    </a:lnTo>
                    <a:close/>
                  </a:path>
                </a:pathLst>
              </a:custGeom>
              <a:solidFill>
                <a:srgbClr val="FF05CE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48496" lIns="48496" bIns="48496" rIns="4849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6421045" y="6070854"/>
              <a:ext cx="4606475" cy="580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56"/>
                </a:lnSpc>
              </a:pPr>
              <a:r>
                <a:rPr lang="en-US" sz="2768">
                  <a:solidFill>
                    <a:srgbClr val="00FFFF"/>
                  </a:solidFill>
                  <a:latin typeface="Lastica Bold"/>
                </a:rPr>
                <a:t>PRE-PHASE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6421045" y="7064462"/>
              <a:ext cx="5574820" cy="12464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42"/>
                </a:lnSpc>
              </a:pPr>
              <a:r>
                <a:rPr lang="en-US" sz="2673">
                  <a:solidFill>
                    <a:srgbClr val="FFFFFF"/>
                  </a:solidFill>
                  <a:latin typeface="Poppins Bold"/>
                </a:rPr>
                <a:t>larger-scale sharing of computing resources</a:t>
              </a:r>
            </a:p>
          </p:txBody>
        </p:sp>
        <p:grpSp>
          <p:nvGrpSpPr>
            <p:cNvPr name="Group 18" id="18"/>
            <p:cNvGrpSpPr/>
            <p:nvPr/>
          </p:nvGrpSpPr>
          <p:grpSpPr>
            <a:xfrm rot="0">
              <a:off x="6421045" y="4922678"/>
              <a:ext cx="490749" cy="484179"/>
              <a:chOff x="0" y="0"/>
              <a:chExt cx="101543" cy="100184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>
                <a:off x="0" y="0"/>
                <a:ext cx="101543" cy="100184"/>
              </a:xfrm>
              <a:custGeom>
                <a:avLst/>
                <a:gdLst/>
                <a:ahLst/>
                <a:cxnLst/>
                <a:rect r="r" b="b" t="t" l="l"/>
                <a:pathLst>
                  <a:path h="100184" w="101543">
                    <a:moveTo>
                      <a:pt x="0" y="0"/>
                    </a:moveTo>
                    <a:lnTo>
                      <a:pt x="101543" y="0"/>
                    </a:lnTo>
                    <a:lnTo>
                      <a:pt x="101543" y="100184"/>
                    </a:lnTo>
                    <a:lnTo>
                      <a:pt x="0" y="100184"/>
                    </a:lnTo>
                    <a:close/>
                  </a:path>
                </a:pathLst>
              </a:custGeom>
              <a:solidFill>
                <a:srgbClr val="FF05CE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48496" lIns="48496" bIns="48496" rIns="4849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AutoShape 21" id="21"/>
            <p:cNvSpPr/>
            <p:nvPr/>
          </p:nvSpPr>
          <p:spPr>
            <a:xfrm flipV="true">
              <a:off x="13268821" y="12366"/>
              <a:ext cx="14955140" cy="3501918"/>
            </a:xfrm>
            <a:prstGeom prst="line">
              <a:avLst/>
            </a:prstGeom>
            <a:ln cap="flat" w="25400">
              <a:solidFill>
                <a:srgbClr val="00FFFF"/>
              </a:solidFill>
              <a:prstDash val="lgDash"/>
              <a:headEnd type="none" len="sm" w="sm"/>
              <a:tailEnd type="none" len="sm" w="sm"/>
            </a:ln>
          </p:spPr>
        </p:sp>
        <p:grpSp>
          <p:nvGrpSpPr>
            <p:cNvPr name="Group 22" id="22"/>
            <p:cNvGrpSpPr/>
            <p:nvPr/>
          </p:nvGrpSpPr>
          <p:grpSpPr>
            <a:xfrm rot="0">
              <a:off x="13347967" y="3160306"/>
              <a:ext cx="490749" cy="484179"/>
              <a:chOff x="0" y="0"/>
              <a:chExt cx="101543" cy="100184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>
                <a:off x="0" y="0"/>
                <a:ext cx="101543" cy="100184"/>
              </a:xfrm>
              <a:custGeom>
                <a:avLst/>
                <a:gdLst/>
                <a:ahLst/>
                <a:cxnLst/>
                <a:rect r="r" b="b" t="t" l="l"/>
                <a:pathLst>
                  <a:path h="100184" w="101543">
                    <a:moveTo>
                      <a:pt x="0" y="0"/>
                    </a:moveTo>
                    <a:lnTo>
                      <a:pt x="101543" y="0"/>
                    </a:lnTo>
                    <a:lnTo>
                      <a:pt x="101543" y="100184"/>
                    </a:lnTo>
                    <a:lnTo>
                      <a:pt x="0" y="100184"/>
                    </a:lnTo>
                    <a:close/>
                  </a:path>
                </a:pathLst>
              </a:custGeom>
              <a:solidFill>
                <a:srgbClr val="FF05CE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anchor="ctr" rtlCol="false" tIns="48496" lIns="48496" bIns="48496" rIns="4849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true" rot="0">
            <a:off x="-1272989" y="6774817"/>
            <a:ext cx="5450066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750" y="991494"/>
            <a:ext cx="12564043" cy="66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05CE"/>
                </a:solidFill>
                <a:latin typeface="Lastica"/>
              </a:rPr>
              <a:t>TYPES OF CLOUD DEPLOYMENT MODEL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251307" y="3525845"/>
            <a:ext cx="13785386" cy="5154317"/>
            <a:chOff x="0" y="0"/>
            <a:chExt cx="18380515" cy="6872422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669748" cy="6872422"/>
            </a:xfrm>
            <a:prstGeom prst="rect">
              <a:avLst/>
            </a:prstGeom>
          </p:spPr>
        </p:pic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355383" y="0"/>
              <a:ext cx="5669748" cy="6872422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2710767" y="0"/>
              <a:ext cx="5669748" cy="6872422"/>
            </a:xfrm>
            <a:prstGeom prst="rect">
              <a:avLst/>
            </a:prstGeom>
          </p:spPr>
        </p:pic>
      </p:grpSp>
      <p:sp>
        <p:nvSpPr>
          <p:cNvPr name="TextBox 12" id="12"/>
          <p:cNvSpPr txBox="true"/>
          <p:nvPr/>
        </p:nvSpPr>
        <p:spPr>
          <a:xfrm rot="0">
            <a:off x="2644838" y="5263935"/>
            <a:ext cx="3507492" cy="16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200">
                <a:solidFill>
                  <a:srgbClr val="FFFFFF"/>
                </a:solidFill>
                <a:latin typeface="Lastica Bold"/>
              </a:rPr>
              <a:t>private cloud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3873" y="2882385"/>
            <a:ext cx="494749" cy="51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3060E"/>
                </a:solidFill>
                <a:latin typeface="Lastica Bold"/>
              </a:rPr>
              <a:t>1.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04023" y="2882385"/>
            <a:ext cx="494749" cy="51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3060E"/>
                </a:solidFill>
                <a:latin typeface="Lastica Bold"/>
              </a:rPr>
              <a:t>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86170" y="2882385"/>
            <a:ext cx="494749" cy="51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3060E"/>
                </a:solidFill>
                <a:latin typeface="Lastica Bold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0310" y="1795514"/>
            <a:ext cx="14865334" cy="1927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oppins"/>
              </a:rPr>
              <a:t>Important decision in cloud adoption</a:t>
            </a:r>
          </a:p>
          <a:p>
            <a:pPr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oppins"/>
              </a:rPr>
              <a:t>How much control do you need over your cloud environment?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7390254" y="5263935"/>
            <a:ext cx="3507492" cy="16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200">
                <a:solidFill>
                  <a:srgbClr val="FFFFFF"/>
                </a:solidFill>
                <a:latin typeface="Lastica Bold"/>
              </a:rPr>
              <a:t>public cloud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135996" y="5263935"/>
            <a:ext cx="3507492" cy="16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200">
                <a:solidFill>
                  <a:srgbClr val="FFFFFF"/>
                </a:solidFill>
                <a:latin typeface="Lastica Bold"/>
              </a:rPr>
              <a:t>HYBRID cloud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4098" r="0" b="0"/>
          <a:stretch>
            <a:fillRect/>
          </a:stretch>
        </p:blipFill>
        <p:spPr>
          <a:xfrm flipH="false" flipV="false" rot="0">
            <a:off x="10419882" y="240016"/>
            <a:ext cx="3435900" cy="3142668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28700" y="1197053"/>
            <a:ext cx="7475526" cy="91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F05CE"/>
                </a:solidFill>
                <a:latin typeface="Lastica"/>
              </a:rPr>
              <a:t>PRIVATE CLOUD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3873" y="2882385"/>
            <a:ext cx="494749" cy="51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3060E"/>
                </a:solidFill>
                <a:latin typeface="Lastica Bold"/>
              </a:rPr>
              <a:t>1.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04023" y="2882385"/>
            <a:ext cx="494749" cy="51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3060E"/>
                </a:solidFill>
                <a:latin typeface="Lastica Bold"/>
              </a:rPr>
              <a:t>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86170" y="2882385"/>
            <a:ext cx="494749" cy="51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3060E"/>
                </a:solidFill>
                <a:latin typeface="Lastica Bold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173215"/>
            <a:ext cx="15884025" cy="629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637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oppins"/>
              </a:rPr>
              <a:t>designated forexclusive use by its tenants.</a:t>
            </a:r>
          </a:p>
          <a:p>
            <a:pPr marL="777240" indent="-388620" lvl="1">
              <a:lnSpc>
                <a:spcPts val="637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oppins"/>
              </a:rPr>
              <a:t>Private clouds are accessed by a network link.</a:t>
            </a:r>
          </a:p>
          <a:p>
            <a:pPr>
              <a:lnSpc>
                <a:spcPts val="6372"/>
              </a:lnSpc>
            </a:pPr>
            <a:r>
              <a:rPr lang="en-US" sz="3600">
                <a:solidFill>
                  <a:srgbClr val="FFFFFF"/>
                </a:solidFill>
                <a:latin typeface="Poppins"/>
              </a:rPr>
              <a:t>           Pros: Direct control of resources and data</a:t>
            </a:r>
          </a:p>
          <a:p>
            <a:pPr>
              <a:lnSpc>
                <a:spcPts val="6372"/>
              </a:lnSpc>
            </a:pPr>
            <a:r>
              <a:rPr lang="en-US" sz="3600">
                <a:solidFill>
                  <a:srgbClr val="FFFFFF"/>
                </a:solidFill>
                <a:latin typeface="Poppins"/>
              </a:rPr>
              <a:t>           </a:t>
            </a:r>
            <a:r>
              <a:rPr lang="en-US" sz="3600">
                <a:solidFill>
                  <a:srgbClr val="FFFFFF"/>
                </a:solidFill>
                <a:latin typeface="Poppins"/>
              </a:rPr>
              <a:t>Cons: More upfront investment</a:t>
            </a:r>
          </a:p>
          <a:p>
            <a:pPr>
              <a:lnSpc>
                <a:spcPts val="6372"/>
              </a:lnSpc>
            </a:pPr>
          </a:p>
          <a:p>
            <a:pPr algn="ctr">
              <a:lnSpc>
                <a:spcPts val="6372"/>
              </a:lnSpc>
            </a:pPr>
            <a:r>
              <a:rPr lang="en-US" sz="3600">
                <a:solidFill>
                  <a:srgbClr val="FFFFFF"/>
                </a:solidFill>
                <a:latin typeface="Poppins"/>
              </a:rPr>
              <a:t>Unlike on-premise, private cloud uses virtualization for on-demand compute resources and can be off-premises.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3873" y="2882385"/>
            <a:ext cx="494749" cy="51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3060E"/>
                </a:solidFill>
                <a:latin typeface="Lastica Bold"/>
              </a:rPr>
              <a:t>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04023" y="2882385"/>
            <a:ext cx="494749" cy="51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3060E"/>
                </a:solidFill>
                <a:latin typeface="Lastica Bold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86170" y="2882385"/>
            <a:ext cx="494749" cy="51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3060E"/>
                </a:solidFill>
                <a:latin typeface="Lastica Bold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1987" y="2749035"/>
            <a:ext cx="15884025" cy="6290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0" indent="-388620" lvl="1">
              <a:lnSpc>
                <a:spcPts val="637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oppins"/>
              </a:rPr>
              <a:t>shared and open foruse by the general public. </a:t>
            </a:r>
          </a:p>
          <a:p>
            <a:pPr marL="777240" indent="-388620" lvl="1">
              <a:lnSpc>
                <a:spcPts val="637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oppins"/>
              </a:rPr>
              <a:t>Public clouds are Internet accessible.</a:t>
            </a:r>
          </a:p>
          <a:p>
            <a:pPr>
              <a:lnSpc>
                <a:spcPts val="6372"/>
              </a:lnSpc>
            </a:pPr>
            <a:r>
              <a:rPr lang="en-US" sz="3600">
                <a:solidFill>
                  <a:srgbClr val="FFFFFF"/>
                </a:solidFill>
                <a:latin typeface="Poppins"/>
              </a:rPr>
              <a:t>       Pros:</a:t>
            </a:r>
          </a:p>
          <a:p>
            <a:pPr>
              <a:lnSpc>
                <a:spcPts val="6372"/>
              </a:lnSpc>
            </a:pPr>
            <a:r>
              <a:rPr lang="en-US" sz="3600">
                <a:solidFill>
                  <a:srgbClr val="FFFFFF"/>
                </a:solidFill>
                <a:latin typeface="Poppins"/>
              </a:rPr>
              <a:t>            - </a:t>
            </a:r>
            <a:r>
              <a:rPr lang="en-US" sz="3600">
                <a:solidFill>
                  <a:srgbClr val="FFFFFF"/>
                </a:solidFill>
                <a:latin typeface="Poppins"/>
              </a:rPr>
              <a:t>Get started quickly with minimal investment</a:t>
            </a:r>
          </a:p>
          <a:p>
            <a:pPr>
              <a:lnSpc>
                <a:spcPts val="6372"/>
              </a:lnSpc>
            </a:pPr>
            <a:r>
              <a:rPr lang="en-US" sz="3600">
                <a:solidFill>
                  <a:srgbClr val="FFFFFF"/>
                </a:solidFill>
                <a:latin typeface="Poppins"/>
              </a:rPr>
              <a:t>            - </a:t>
            </a:r>
            <a:r>
              <a:rPr lang="en-US" sz="3600">
                <a:solidFill>
                  <a:srgbClr val="FFFFFF"/>
                </a:solidFill>
                <a:latin typeface="Poppins"/>
              </a:rPr>
              <a:t>Easier to scale</a:t>
            </a:r>
          </a:p>
          <a:p>
            <a:pPr>
              <a:lnSpc>
                <a:spcPts val="6372"/>
              </a:lnSpc>
            </a:pPr>
            <a:r>
              <a:rPr lang="en-US" sz="3600">
                <a:solidFill>
                  <a:srgbClr val="FFFFFF"/>
                </a:solidFill>
                <a:latin typeface="Poppins"/>
              </a:rPr>
              <a:t>       </a:t>
            </a:r>
            <a:r>
              <a:rPr lang="en-US" sz="3600">
                <a:solidFill>
                  <a:srgbClr val="FFFFFF"/>
                </a:solidFill>
                <a:latin typeface="Poppins"/>
              </a:rPr>
              <a:t>Cons: </a:t>
            </a:r>
          </a:p>
          <a:p>
            <a:pPr>
              <a:lnSpc>
                <a:spcPts val="6372"/>
              </a:lnSpc>
            </a:pPr>
            <a:r>
              <a:rPr lang="en-US" sz="3600">
                <a:solidFill>
                  <a:srgbClr val="FFFFFF"/>
                </a:solidFill>
                <a:latin typeface="Poppins"/>
              </a:rPr>
              <a:t>             - </a:t>
            </a:r>
            <a:r>
              <a:rPr lang="en-US" sz="3600">
                <a:solidFill>
                  <a:srgbClr val="FFFFFF"/>
                </a:solidFill>
                <a:latin typeface="Poppins"/>
              </a:rPr>
              <a:t>No access to data center and hardware</a:t>
            </a:r>
          </a:p>
          <a:p>
            <a:pPr>
              <a:lnSpc>
                <a:spcPts val="5040"/>
              </a:lnSpc>
              <a:spcBef>
                <a:spcPct val="0"/>
              </a:spcBef>
            </a:pP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305246" y="240016"/>
            <a:ext cx="3658269" cy="2592798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8700" y="1197053"/>
            <a:ext cx="7475526" cy="91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F05CE"/>
                </a:solidFill>
                <a:latin typeface="Lastica"/>
              </a:rPr>
              <a:t>Public CLOUD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018887" y="-282765"/>
            <a:ext cx="8250226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311778" y="1881437"/>
            <a:ext cx="13664444" cy="459466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590891" y="2754290"/>
            <a:ext cx="12611118" cy="2725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79"/>
              </a:lnSpc>
            </a:pPr>
            <a:r>
              <a:rPr lang="en-US" sz="3699">
                <a:solidFill>
                  <a:srgbClr val="FF05CE"/>
                </a:solidFill>
                <a:latin typeface="Lastica"/>
              </a:rPr>
              <a:t>Cloud Computing and Autonomic Computing:</a:t>
            </a:r>
          </a:p>
          <a:p>
            <a:pPr algn="ctr">
              <a:lnSpc>
                <a:spcPts val="5739"/>
              </a:lnSpc>
            </a:pPr>
          </a:p>
          <a:p>
            <a:pPr algn="ctr">
              <a:lnSpc>
                <a:spcPts val="51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5018887" y="7985634"/>
            <a:ext cx="8021814" cy="812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4399">
                <a:solidFill>
                  <a:srgbClr val="FFFFFF"/>
                </a:solidFill>
                <a:latin typeface="Lastica Bold"/>
              </a:rPr>
              <a:t>GROUP ACTIVITY #2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31199" y="4054946"/>
            <a:ext cx="10025602" cy="146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FFFFFF"/>
                </a:solidFill>
                <a:latin typeface="Lastica"/>
              </a:rPr>
              <a:t>Perfect Partners for Digital Transformation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7800434" y="582760"/>
            <a:ext cx="301639" cy="3248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3873" y="2882385"/>
            <a:ext cx="494749" cy="51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3060E"/>
                </a:solidFill>
                <a:latin typeface="Lastica Bold"/>
              </a:rPr>
              <a:t>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04023" y="2882385"/>
            <a:ext cx="494749" cy="51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3060E"/>
                </a:solidFill>
                <a:latin typeface="Lastica Bold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386170" y="2882385"/>
            <a:ext cx="494749" cy="51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3060E"/>
                </a:solidFill>
                <a:latin typeface="Lastica Bold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8622" y="2637776"/>
            <a:ext cx="9681551" cy="5889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6"/>
              </a:lnSpc>
            </a:pPr>
            <a:r>
              <a:rPr lang="en-US" sz="3400">
                <a:solidFill>
                  <a:srgbClr val="FFFFFF"/>
                </a:solidFill>
                <a:latin typeface="Poppins"/>
              </a:rPr>
              <a:t>Organization uses a combination of two or more distinct models.</a:t>
            </a:r>
          </a:p>
          <a:p>
            <a:pPr>
              <a:lnSpc>
                <a:spcPts val="4896"/>
              </a:lnSpc>
            </a:pPr>
          </a:p>
          <a:p>
            <a:pPr>
              <a:lnSpc>
                <a:spcPts val="4896"/>
              </a:lnSpc>
            </a:pPr>
            <a:r>
              <a:rPr lang="en-US" sz="3400">
                <a:solidFill>
                  <a:srgbClr val="FFFFFF"/>
                </a:solidFill>
                <a:latin typeface="Poppins"/>
              </a:rPr>
              <a:t>Use cases:</a:t>
            </a:r>
          </a:p>
          <a:p>
            <a:pPr marL="734061" indent="-367031" lvl="1">
              <a:lnSpc>
                <a:spcPts val="4896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Poppins"/>
              </a:rPr>
              <a:t>Store data on the private cloud and use application on public cloud </a:t>
            </a:r>
          </a:p>
          <a:p>
            <a:pPr marL="734061" indent="-367031" lvl="1">
              <a:lnSpc>
                <a:spcPts val="5916"/>
              </a:lnSpc>
              <a:buFont typeface="Arial"/>
              <a:buChar char="•"/>
            </a:pPr>
            <a:r>
              <a:rPr lang="en-US" sz="3400">
                <a:solidFill>
                  <a:srgbClr val="FFFFFF"/>
                </a:solidFill>
                <a:latin typeface="Poppins"/>
              </a:rPr>
              <a:t>Cloud bursting: when private cloud hits capacity, temporarily move overflow to the public cloud 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4413" r="0" b="4413"/>
          <a:stretch>
            <a:fillRect/>
          </a:stretch>
        </p:blipFill>
        <p:spPr>
          <a:xfrm flipH="false" flipV="false" rot="0">
            <a:off x="11340173" y="3454693"/>
            <a:ext cx="6603300" cy="3377614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668474" y="1409143"/>
            <a:ext cx="7475526" cy="91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F05CE"/>
                </a:solidFill>
                <a:latin typeface="Lastica"/>
              </a:rPr>
              <a:t>HYBRID CLOUD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3873" y="2882385"/>
            <a:ext cx="494749" cy="51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3060E"/>
                </a:solidFill>
                <a:latin typeface="Lastica Bold"/>
              </a:rPr>
              <a:t>1.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04023" y="2882385"/>
            <a:ext cx="494749" cy="51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3060E"/>
                </a:solidFill>
                <a:latin typeface="Lastica Bold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05089" y="2942075"/>
            <a:ext cx="8597877" cy="5764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52"/>
              </a:lnSpc>
            </a:pPr>
            <a:r>
              <a:rPr lang="en-US" sz="3600">
                <a:solidFill>
                  <a:srgbClr val="FFFFFF"/>
                </a:solidFill>
                <a:latin typeface="Poppins Bold"/>
              </a:rPr>
              <a:t>Multicloud</a:t>
            </a:r>
          </a:p>
          <a:p>
            <a:pPr marL="777240" indent="-388620" lvl="1">
              <a:lnSpc>
                <a:spcPts val="655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oppins"/>
              </a:rPr>
              <a:t>Combination of different cloud provider services</a:t>
            </a:r>
          </a:p>
          <a:p>
            <a:pPr marL="777240" indent="-388620" lvl="1">
              <a:lnSpc>
                <a:spcPts val="655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oppins"/>
              </a:rPr>
              <a:t>Flexibility on pricing plans and service offerings</a:t>
            </a:r>
          </a:p>
          <a:p>
            <a:pPr marL="777240" indent="-388620" lvl="1">
              <a:lnSpc>
                <a:spcPts val="6552"/>
              </a:lnSpc>
              <a:buFont typeface="Arial"/>
              <a:buChar char="•"/>
            </a:pPr>
            <a:r>
              <a:rPr lang="en-US" sz="3600">
                <a:solidFill>
                  <a:srgbClr val="FFFFFF"/>
                </a:solidFill>
                <a:latin typeface="Poppins"/>
              </a:rPr>
              <a:t>No reliance on one vendor</a:t>
            </a:r>
          </a:p>
          <a:p>
            <a:pPr>
              <a:lnSpc>
                <a:spcPts val="6552"/>
              </a:lnSpc>
            </a:pP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1549433" y="3189725"/>
            <a:ext cx="5739389" cy="5153285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411248" y="1371399"/>
            <a:ext cx="14076845" cy="911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F05CE"/>
                </a:solidFill>
                <a:latin typeface="Lastica"/>
              </a:rPr>
              <a:t>other deployment models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63873" y="2882385"/>
            <a:ext cx="494749" cy="51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3060E"/>
                </a:solidFill>
                <a:latin typeface="Lastica Bold"/>
              </a:rPr>
              <a:t>1.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04023" y="2882385"/>
            <a:ext cx="494749" cy="519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03060E"/>
                </a:solidFill>
                <a:latin typeface="Lastica Bold"/>
              </a:rPr>
              <a:t>2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968368" y="2264910"/>
            <a:ext cx="6351263" cy="4366493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70050" y="993198"/>
            <a:ext cx="15882342" cy="920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05CE"/>
                </a:solidFill>
                <a:latin typeface="Lastica"/>
              </a:rPr>
              <a:t>Providers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0050" y="6649122"/>
            <a:ext cx="17287715" cy="26348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34055" indent="-367027" lvl="1">
              <a:lnSpc>
                <a:spcPts val="7105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oppins"/>
              </a:rPr>
              <a:t>Cloud providers, a.k.a cloud service providers, are third-party IT companies.</a:t>
            </a:r>
          </a:p>
          <a:p>
            <a:pPr marL="734055" indent="-367027" lvl="1">
              <a:lnSpc>
                <a:spcPts val="7105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oppins"/>
              </a:rPr>
              <a:t>Offer on-demand, scalable computing resources and cloud-based services on the Internet.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42544" y="733425"/>
            <a:ext cx="15882342" cy="920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05CE"/>
                </a:solidFill>
                <a:latin typeface="Lastica"/>
              </a:rPr>
              <a:t>Providers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2544" y="1838445"/>
            <a:ext cx="14845011" cy="135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  <a:spcBef>
                <a:spcPct val="0"/>
              </a:spcBef>
            </a:pPr>
            <a:r>
              <a:rPr lang="en-US" sz="3799">
                <a:solidFill>
                  <a:srgbClr val="FFFFFF"/>
                </a:solidFill>
                <a:latin typeface="Poppins"/>
              </a:rPr>
              <a:t>Cloud service providers are often categorized by the type of resource they provide: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003757" y="3906450"/>
            <a:ext cx="13785386" cy="5154317"/>
            <a:chOff x="0" y="0"/>
            <a:chExt cx="18380515" cy="6872422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5669748" cy="6872422"/>
            </a:xfrm>
            <a:prstGeom prst="rect">
              <a:avLst/>
            </a:prstGeom>
          </p:spPr>
        </p:pic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6355383" y="0"/>
              <a:ext cx="5669748" cy="6872422"/>
            </a:xfrm>
            <a:prstGeom prst="rect">
              <a:avLst/>
            </a:prstGeom>
          </p:spPr>
        </p:pic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2710767" y="0"/>
              <a:ext cx="5669748" cy="6872422"/>
            </a:xfrm>
            <a:prstGeom prst="rect">
              <a:avLst/>
            </a:prstGeom>
          </p:spPr>
        </p:pic>
      </p:grpSp>
      <p:sp>
        <p:nvSpPr>
          <p:cNvPr name="TextBox 13" id="13"/>
          <p:cNvSpPr txBox="true"/>
          <p:nvPr/>
        </p:nvSpPr>
        <p:spPr>
          <a:xfrm rot="0">
            <a:off x="2471506" y="5555860"/>
            <a:ext cx="3511366" cy="2684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Poppins Bold"/>
              </a:rPr>
              <a:t>Software as a Service (SaaS) </a:t>
            </a:r>
          </a:p>
          <a:p>
            <a:pPr>
              <a:lnSpc>
                <a:spcPts val="531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7140767" y="5555860"/>
            <a:ext cx="3511366" cy="201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Poppins Bold"/>
              </a:rPr>
              <a:t>Infrastructure as a Service (IaaS)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30228" y="5555860"/>
            <a:ext cx="3511366" cy="201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>
                <a:solidFill>
                  <a:srgbClr val="FFFFFF"/>
                </a:solidFill>
                <a:latin typeface="Poppins Bold"/>
              </a:rPr>
              <a:t>Platform as a Service (PaaS)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49470" y="1968368"/>
            <a:ext cx="16210808" cy="508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83"/>
              </a:lnSpc>
            </a:pPr>
            <a:r>
              <a:rPr lang="en-US" sz="3416">
                <a:solidFill>
                  <a:srgbClr val="FFFFFF"/>
                </a:solidFill>
                <a:latin typeface="Poppins Bold"/>
              </a:rPr>
              <a:t>Software as a service (SaaS) providers</a:t>
            </a:r>
          </a:p>
          <a:p>
            <a:pPr>
              <a:lnSpc>
                <a:spcPts val="3943"/>
              </a:lnSpc>
            </a:pPr>
            <a:r>
              <a:rPr lang="en-US" sz="2816">
                <a:solidFill>
                  <a:srgbClr val="FFFFFF"/>
                </a:solidFill>
                <a:latin typeface="Poppins"/>
              </a:rPr>
              <a:t>-offer cloud-based </a:t>
            </a:r>
            <a:r>
              <a:rPr lang="en-US" sz="2816" u="sng">
                <a:solidFill>
                  <a:srgbClr val="FFFFFF"/>
                </a:solidFill>
                <a:latin typeface="Poppins"/>
              </a:rPr>
              <a:t>software</a:t>
            </a:r>
            <a:r>
              <a:rPr lang="en-US" sz="2816">
                <a:solidFill>
                  <a:srgbClr val="FFFFFF"/>
                </a:solidFill>
                <a:latin typeface="Poppins"/>
              </a:rPr>
              <a:t> (e.g. CRM, HR, and project management) that are accessed via the internet</a:t>
            </a:r>
          </a:p>
          <a:p>
            <a:pPr>
              <a:lnSpc>
                <a:spcPts val="3943"/>
              </a:lnSpc>
            </a:pPr>
            <a:r>
              <a:rPr lang="en-US" sz="2816">
                <a:solidFill>
                  <a:srgbClr val="FFFFFF"/>
                </a:solidFill>
                <a:latin typeface="Poppins"/>
              </a:rPr>
              <a:t>-</a:t>
            </a:r>
            <a:r>
              <a:rPr lang="en-US" sz="2816">
                <a:solidFill>
                  <a:srgbClr val="FFFFFF"/>
                </a:solidFill>
                <a:latin typeface="Poppins"/>
              </a:rPr>
              <a:t>handle everything from infrastructure to data</a:t>
            </a:r>
          </a:p>
          <a:p>
            <a:pPr>
              <a:lnSpc>
                <a:spcPts val="3943"/>
              </a:lnSpc>
            </a:pPr>
          </a:p>
          <a:p>
            <a:pPr>
              <a:lnSpc>
                <a:spcPts val="3943"/>
              </a:lnSpc>
            </a:pPr>
            <a:r>
              <a:rPr lang="en-US" sz="2816">
                <a:solidFill>
                  <a:srgbClr val="FFFFFF"/>
                </a:solidFill>
                <a:latin typeface="Poppins"/>
              </a:rPr>
              <a:t>Notable SaaS providers include Salesforce, Microsoft, Intuit, Veeva Systems, and Oracle.</a:t>
            </a:r>
          </a:p>
          <a:p>
            <a:pPr>
              <a:lnSpc>
                <a:spcPts val="3943"/>
              </a:lnSpc>
            </a:pPr>
          </a:p>
          <a:p>
            <a:pPr>
              <a:lnSpc>
                <a:spcPts val="3943"/>
              </a:lnSpc>
            </a:pPr>
          </a:p>
          <a:p>
            <a:pPr>
              <a:lnSpc>
                <a:spcPts val="3943"/>
              </a:lnSpc>
            </a:pPr>
          </a:p>
          <a:p>
            <a:pPr>
              <a:lnSpc>
                <a:spcPts val="3943"/>
              </a:lnSpc>
            </a:pP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4565353" y="7866700"/>
            <a:ext cx="4693234" cy="1724764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18656" r="0" b="17535"/>
          <a:stretch>
            <a:fillRect/>
          </a:stretch>
        </p:blipFill>
        <p:spPr>
          <a:xfrm flipH="false" flipV="false" rot="0">
            <a:off x="11522868" y="5699961"/>
            <a:ext cx="3395719" cy="2166739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644" t="2330" r="0" b="2330"/>
          <a:stretch>
            <a:fillRect/>
          </a:stretch>
        </p:blipFill>
        <p:spPr>
          <a:xfrm flipH="false" flipV="false" rot="0">
            <a:off x="7221393" y="5699961"/>
            <a:ext cx="4301475" cy="2166739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rcRect l="0" t="691" r="0" b="691"/>
          <a:stretch>
            <a:fillRect/>
          </a:stretch>
        </p:blipFill>
        <p:spPr>
          <a:xfrm flipH="false" flipV="false" rot="0">
            <a:off x="9258587" y="7866700"/>
            <a:ext cx="4528561" cy="1724764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2"/>
          <a:srcRect l="0" t="232" r="0" b="232"/>
          <a:stretch>
            <a:fillRect/>
          </a:stretch>
        </p:blipFill>
        <p:spPr>
          <a:xfrm flipH="false" flipV="false" rot="0">
            <a:off x="3369413" y="5699961"/>
            <a:ext cx="3870002" cy="2166739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442544" y="733425"/>
            <a:ext cx="15882342" cy="920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05CE"/>
                </a:solidFill>
                <a:latin typeface="Lastica"/>
              </a:rPr>
              <a:t>Providers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03592" y="2074799"/>
            <a:ext cx="17264115" cy="5902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oppins Bold"/>
              </a:rPr>
              <a:t>Infrastructure as a service (IaaS) providers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</a:rPr>
              <a:t>-offer pay-as-you-go virtualized </a:t>
            </a:r>
            <a:r>
              <a:rPr lang="en-US" sz="3000" u="sng">
                <a:solidFill>
                  <a:srgbClr val="FFFFFF"/>
                </a:solidFill>
                <a:latin typeface="Poppins"/>
              </a:rPr>
              <a:t>computing resources and infrastructures</a:t>
            </a:r>
            <a:r>
              <a:rPr lang="en-US" sz="3000">
                <a:solidFill>
                  <a:srgbClr val="FFFFFF"/>
                </a:solidFill>
                <a:latin typeface="Poppins"/>
              </a:rPr>
              <a:t>, like servers, storage, and networking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</a:rPr>
              <a:t>-resources can be customized to meet a business' specific needs, and easily scaled up or down.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</a:rPr>
              <a:t> Some known IaaS providers are AWS, Microsoft, and Alibaba.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159072" y="6602776"/>
            <a:ext cx="4783873" cy="2749352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6314" t="0" r="6314" b="0"/>
          <a:stretch>
            <a:fillRect/>
          </a:stretch>
        </p:blipFill>
        <p:spPr>
          <a:xfrm flipH="false" flipV="false" rot="0">
            <a:off x="7942945" y="6602776"/>
            <a:ext cx="2402110" cy="2749352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149" t="655" r="1385" b="0"/>
          <a:stretch>
            <a:fillRect/>
          </a:stretch>
        </p:blipFill>
        <p:spPr>
          <a:xfrm flipH="false" flipV="false" rot="0">
            <a:off x="10345055" y="6602776"/>
            <a:ext cx="4783873" cy="274935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42544" y="733425"/>
            <a:ext cx="15882342" cy="920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05CE"/>
                </a:solidFill>
                <a:latin typeface="Lastica"/>
              </a:rPr>
              <a:t>Providers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0" t="890" r="1647" b="890"/>
          <a:stretch>
            <a:fillRect/>
          </a:stretch>
        </p:blipFill>
        <p:spPr>
          <a:xfrm flipH="false" flipV="false" rot="0">
            <a:off x="11955124" y="6058083"/>
            <a:ext cx="2858962" cy="2141304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11942" y="1603342"/>
            <a:ext cx="17264115" cy="5432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Poppins Bold"/>
              </a:rPr>
              <a:t>Platform as a service (PaaS) providers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Bold"/>
              </a:rPr>
              <a:t>-</a:t>
            </a:r>
            <a:r>
              <a:rPr lang="en-US" sz="3000">
                <a:solidFill>
                  <a:srgbClr val="FFFFFF"/>
                </a:solidFill>
                <a:latin typeface="Poppins"/>
              </a:rPr>
              <a:t>offer a comprehensive </a:t>
            </a:r>
            <a:r>
              <a:rPr lang="en-US" sz="3000" u="sng">
                <a:solidFill>
                  <a:srgbClr val="FFFFFF"/>
                </a:solidFill>
                <a:latin typeface="Poppins"/>
              </a:rPr>
              <a:t>platform</a:t>
            </a:r>
            <a:r>
              <a:rPr lang="en-US" sz="3000">
                <a:solidFill>
                  <a:srgbClr val="FFFFFF"/>
                </a:solidFill>
                <a:latin typeface="Poppins"/>
              </a:rPr>
              <a:t> that supports application development, testing, and deployment</a:t>
            </a: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</a:rPr>
              <a:t>-typically provide various development tools, middleware, and operating systems which are hosted in the cloud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"/>
              </a:rPr>
              <a:t> Some known PaaS providers include Heroku, Red Hat, and Engine Yard.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3161051" y="6058083"/>
            <a:ext cx="2141304" cy="214130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468" t="65" r="597" b="65"/>
          <a:stretch>
            <a:fillRect/>
          </a:stretch>
        </p:blipFill>
        <p:spPr>
          <a:xfrm flipH="false" flipV="false" rot="0">
            <a:off x="5302355" y="6058083"/>
            <a:ext cx="6734157" cy="2141304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42544" y="781050"/>
            <a:ext cx="15882342" cy="661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05CE"/>
                </a:solidFill>
                <a:latin typeface="Lastica"/>
              </a:rPr>
              <a:t>Providers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-4125113" y="-5240946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true" rot="0">
            <a:off x="-1272989" y="6774817"/>
            <a:ext cx="5450066" cy="4114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8"/>
          <a:srcRect l="20537" t="0" r="18120" b="0"/>
          <a:stretch>
            <a:fillRect/>
          </a:stretch>
        </p:blipFill>
        <p:spPr>
          <a:xfrm flipH="false" flipV="false" rot="0">
            <a:off x="1452044" y="7316895"/>
            <a:ext cx="2679515" cy="194140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502614" y="2604718"/>
            <a:ext cx="12979830" cy="6585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Poppins Bold"/>
              </a:rPr>
              <a:t>Amazon Web Services (AWS)</a:t>
            </a:r>
          </a:p>
          <a:p>
            <a:pPr algn="just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Poppins"/>
              </a:rPr>
              <a:t>offers a wide range of cloud computing services including IaaS, PaaS, and SaaS</a:t>
            </a:r>
          </a:p>
          <a:p>
            <a:pPr>
              <a:lnSpc>
                <a:spcPts val="3500"/>
              </a:lnSpc>
            </a:pPr>
          </a:p>
          <a:p>
            <a:pPr>
              <a:lnSpc>
                <a:spcPts val="3500"/>
              </a:lnSpc>
            </a:pPr>
          </a:p>
          <a:p>
            <a:pPr>
              <a:lnSpc>
                <a:spcPts val="4479"/>
              </a:lnSpc>
            </a:pPr>
            <a:r>
              <a:rPr lang="en-US" sz="3199">
                <a:solidFill>
                  <a:srgbClr val="FFFFFF"/>
                </a:solidFill>
                <a:latin typeface="Poppins Bold"/>
              </a:rPr>
              <a:t>Microsoft Azure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"/>
              </a:rPr>
              <a:t>offers similar services as AWS, but focus on integrating with Microsoft software and tools.</a:t>
            </a:r>
          </a:p>
          <a:p>
            <a:pPr>
              <a:lnSpc>
                <a:spcPts val="3640"/>
              </a:lnSpc>
            </a:pPr>
          </a:p>
          <a:p>
            <a:pPr>
              <a:lnSpc>
                <a:spcPts val="3500"/>
              </a:lnSpc>
            </a:pPr>
          </a:p>
          <a:p>
            <a:pPr>
              <a:lnSpc>
                <a:spcPts val="4619"/>
              </a:lnSpc>
            </a:pPr>
            <a:r>
              <a:rPr lang="en-US" sz="3299">
                <a:solidFill>
                  <a:srgbClr val="FFFFFF"/>
                </a:solidFill>
                <a:latin typeface="Poppins Bold"/>
              </a:rPr>
              <a:t>Google Cloud Platform (GCP)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oppins"/>
              </a:rPr>
              <a:t>offers IaaS, PaaS, and SaaS services as well, with a focus on machine learning and data analytics capabilities</a:t>
            </a:r>
          </a:p>
          <a:p>
            <a:pPr>
              <a:lnSpc>
                <a:spcPts val="3220"/>
              </a:lnSpc>
            </a:pP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306602" y="2699968"/>
            <a:ext cx="2818511" cy="1619834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/>
          <a:srcRect l="1534" t="0" r="1534" b="0"/>
          <a:stretch>
            <a:fillRect/>
          </a:stretch>
        </p:blipFill>
        <p:spPr>
          <a:xfrm flipH="false" flipV="false" rot="0">
            <a:off x="1649465" y="5005685"/>
            <a:ext cx="2284673" cy="1769132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6195077" y="1132152"/>
            <a:ext cx="5897846" cy="97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59"/>
              </a:lnSpc>
            </a:pPr>
            <a:r>
              <a:rPr lang="en-US" sz="5399">
                <a:solidFill>
                  <a:srgbClr val="FF05CE"/>
                </a:solidFill>
                <a:latin typeface="Lastica"/>
              </a:rPr>
              <a:t>Providers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42544" y="781050"/>
            <a:ext cx="15882342" cy="661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05CE"/>
                </a:solidFill>
                <a:latin typeface="Lastica"/>
              </a:rPr>
              <a:t>Service models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2544" y="1910338"/>
            <a:ext cx="17845456" cy="6136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9289" indent="-334645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Bold"/>
              </a:rPr>
              <a:t>Software as a service (SaaS) </a:t>
            </a:r>
          </a:p>
          <a:p>
            <a:pPr>
              <a:lnSpc>
                <a:spcPts val="4339"/>
              </a:lnSpc>
            </a:pPr>
            <a:r>
              <a:rPr lang="en-US" sz="3099">
                <a:solidFill>
                  <a:srgbClr val="FFFFFF"/>
                </a:solidFill>
                <a:latin typeface="Poppins"/>
              </a:rPr>
              <a:t>       on-demand access to ready-to-use, cloud-hosted application software</a:t>
            </a: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"/>
              </a:rPr>
              <a:t> </a:t>
            </a:r>
            <a:r>
              <a:rPr lang="en-US" sz="2600">
                <a:solidFill>
                  <a:srgbClr val="FFFFFF"/>
                </a:solidFill>
                <a:latin typeface="Poppins Bold"/>
              </a:rPr>
              <a:t>Characteristics of a SaaS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Managed from a central location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Hosted on a remote server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Accessible over the internet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Users are not responsible for hardware and software updates that are applied automatically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The services are purchased on the pay-as-per-use basis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 Bold"/>
              </a:rPr>
              <a:t>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"/>
              </a:rPr>
              <a:t>Common examples of SaaS include Google Workspace, Microsoft 365, Slack, InfinCE and ReachOut Suite among others.</a:t>
            </a:r>
          </a:p>
          <a:p>
            <a:pPr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42544" y="781050"/>
            <a:ext cx="15882342" cy="661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05CE"/>
                </a:solidFill>
                <a:latin typeface="Lastica"/>
              </a:rPr>
              <a:t>Service models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2544" y="1102026"/>
            <a:ext cx="16985084" cy="694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</a:p>
          <a:p>
            <a:pPr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Poppins Bold"/>
              </a:rPr>
              <a:t>Infrastructure as a service (IaaS)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"/>
              </a:rPr>
              <a:t>on-demand access to cloud-hosted physical and virtual servers, storage and networking - the backend IT infrastructure for running applications and workloads in the cloud.</a:t>
            </a: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 Bold"/>
              </a:rPr>
              <a:t>Characteristics of IaaS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Resources are available as a service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Services are highly scalable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Dynamic and flexible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GUI and API-based access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Automated administrative tasks</a:t>
            </a: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"/>
              </a:rPr>
              <a:t>Popular examples of IaaS include the Amazon Elastic Compute Cloud (AWS EC2), Azure IaaS, Google Compute Engine (GCE), Rackspace, and Cisco Metacloud.</a:t>
            </a:r>
          </a:p>
          <a:p>
            <a:pPr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706079" y="3189725"/>
            <a:ext cx="3542564" cy="429401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7372718" y="3189725"/>
            <a:ext cx="3542564" cy="5248079"/>
            <a:chOff x="0" y="0"/>
            <a:chExt cx="4723419" cy="6997439"/>
          </a:xfrm>
        </p:grpSpPr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723419" cy="5725356"/>
            </a:xfrm>
            <a:prstGeom prst="rect">
              <a:avLst/>
            </a:prstGeom>
          </p:spPr>
        </p:pic>
        <p:sp>
          <p:nvSpPr>
            <p:cNvPr name="TextBox 10" id="10"/>
            <p:cNvSpPr txBox="true"/>
            <p:nvPr/>
          </p:nvSpPr>
          <p:spPr>
            <a:xfrm rot="0">
              <a:off x="281447" y="6049289"/>
              <a:ext cx="4160525" cy="948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Lastica"/>
                </a:rPr>
                <a:t>CALULANG, MARY JANE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042804" y="3189725"/>
            <a:ext cx="3542564" cy="5248079"/>
            <a:chOff x="0" y="0"/>
            <a:chExt cx="4723419" cy="6997439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4723419" cy="5725356"/>
            </a:xfrm>
            <a:prstGeom prst="rect">
              <a:avLst/>
            </a:prstGeom>
          </p:spPr>
        </p:pic>
        <p:sp>
          <p:nvSpPr>
            <p:cNvPr name="TextBox 13" id="13"/>
            <p:cNvSpPr txBox="true"/>
            <p:nvPr/>
          </p:nvSpPr>
          <p:spPr>
            <a:xfrm rot="0">
              <a:off x="278442" y="6049289"/>
              <a:ext cx="4160525" cy="948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Lastica"/>
                </a:rPr>
                <a:t>OLOROSO, ANDREW</a:t>
              </a:r>
            </a:p>
          </p:txBody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906402" y="4066494"/>
            <a:ext cx="3142216" cy="3142203"/>
            <a:chOff x="0" y="0"/>
            <a:chExt cx="6350025" cy="6350000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0"/>
              <a:stretch>
                <a:fillRect l="0" r="0" t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7572892" y="4066494"/>
            <a:ext cx="3142216" cy="3142203"/>
            <a:chOff x="0" y="0"/>
            <a:chExt cx="6350025" cy="6350000"/>
          </a:xfrm>
        </p:grpSpPr>
        <p:sp>
          <p:nvSpPr>
            <p:cNvPr name="Freeform 17" id="17"/>
            <p:cNvSpPr/>
            <p:nvPr/>
          </p:nvSpPr>
          <p:spPr>
            <a:xfrm flipH="false" flipV="false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1"/>
              <a:stretch>
                <a:fillRect l="0" r="0" t="0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13242979" y="4066494"/>
            <a:ext cx="3142216" cy="3142203"/>
            <a:chOff x="0" y="0"/>
            <a:chExt cx="6350025" cy="6350000"/>
          </a:xfrm>
        </p:grpSpPr>
        <p:sp>
          <p:nvSpPr>
            <p:cNvPr name="Freeform 19" id="19"/>
            <p:cNvSpPr/>
            <p:nvPr/>
          </p:nvSpPr>
          <p:spPr>
            <a:xfrm flipH="false" flipV="false">
              <a:off x="0" y="0"/>
              <a:ext cx="6350026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26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2"/>
              <a:stretch>
                <a:fillRect l="0" r="0" t="0" b="0"/>
              </a:stretch>
            </a:blip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883756" y="7707641"/>
            <a:ext cx="3331479" cy="730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Lastica"/>
              </a:rPr>
              <a:t>BARRIOS, ARMAND ANGELO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68650" y="1447211"/>
            <a:ext cx="5550699" cy="661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05CE"/>
                </a:solidFill>
                <a:latin typeface="Lastica"/>
              </a:rPr>
              <a:t>MEET THE TEAM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42544" y="781050"/>
            <a:ext cx="15882342" cy="661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05CE"/>
                </a:solidFill>
                <a:latin typeface="Lastica"/>
              </a:rPr>
              <a:t>Service models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2544" y="962025"/>
            <a:ext cx="17845456" cy="6856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 Bold"/>
              </a:rPr>
              <a:t>Platform as a service (PaaS)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"/>
              </a:rPr>
              <a:t>      on-demand access to a complete, ready-to-use, cloud-hosted platform for developing, running, maintaining and managing applications.</a:t>
            </a: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 Bold"/>
              </a:rPr>
              <a:t> Characteristics of a PaaS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Integrates with web services and databases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Builds on virtualization technology, so resources can easily be scaled up or down as per the organization's need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Support multiple languages and frameworks</a:t>
            </a:r>
          </a:p>
          <a:p>
            <a:pPr marL="561341" indent="-280670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Poppins"/>
              </a:rPr>
              <a:t>Provides an ability to "Auto-scale"</a:t>
            </a: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Poppins"/>
              </a:rPr>
              <a:t>Examples of PaaS include AWS Elastic Beanstalk, Windows Azure, Heroku, Google App Engine, Apache Stratos, Magento Commerce Cloud, and OpenShift.</a:t>
            </a:r>
          </a:p>
          <a:p>
            <a:pPr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3330" t="16047" r="2980" b="8003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25061" y="904875"/>
            <a:ext cx="15882342" cy="743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05CE"/>
                </a:solidFill>
                <a:latin typeface="Lastica"/>
              </a:rPr>
              <a:t>Service models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09135" y="1841524"/>
            <a:ext cx="14869731" cy="5500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3599">
                <a:solidFill>
                  <a:srgbClr val="FFFFFF"/>
                </a:solidFill>
                <a:latin typeface="Poppins Bold"/>
              </a:rPr>
              <a:t>Other cloud computing service models include:</a:t>
            </a:r>
          </a:p>
          <a:p>
            <a:pPr marL="777235" indent="-388618" lvl="1">
              <a:lnSpc>
                <a:spcPts val="62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Poppins"/>
              </a:rPr>
              <a:t>Network as a Service (NaaS)</a:t>
            </a:r>
          </a:p>
          <a:p>
            <a:pPr marL="777235" indent="-388618" lvl="1">
              <a:lnSpc>
                <a:spcPts val="62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Poppins"/>
              </a:rPr>
              <a:t>Backup as a Service (BaaS)</a:t>
            </a:r>
          </a:p>
          <a:p>
            <a:pPr marL="777235" indent="-388618" lvl="1">
              <a:lnSpc>
                <a:spcPts val="62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Poppins"/>
              </a:rPr>
              <a:t>Database as a Service (DaaS)</a:t>
            </a:r>
          </a:p>
          <a:p>
            <a:pPr marL="777235" indent="-388618" lvl="1">
              <a:lnSpc>
                <a:spcPts val="62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Poppins"/>
              </a:rPr>
              <a:t>Communications as a Service (CaaS)</a:t>
            </a:r>
          </a:p>
          <a:p>
            <a:pPr marL="777235" indent="-388618" lvl="1">
              <a:lnSpc>
                <a:spcPts val="62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Poppins"/>
              </a:rPr>
              <a:t>Cloud Business Process as a Service (BpAAS)</a:t>
            </a:r>
          </a:p>
          <a:p>
            <a:pPr marL="777235" indent="-388618" lvl="1">
              <a:lnSpc>
                <a:spcPts val="6299"/>
              </a:lnSpc>
              <a:buFont typeface="Arial"/>
              <a:buChar char="•"/>
            </a:pPr>
            <a:r>
              <a:rPr lang="en-US" sz="3599">
                <a:solidFill>
                  <a:srgbClr val="FFFFFF"/>
                </a:solidFill>
                <a:latin typeface="Poppins"/>
              </a:rPr>
              <a:t>Storage as a Service (STaaS)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350503" y="3963801"/>
            <a:ext cx="13586993" cy="2178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FF05CE"/>
                </a:solidFill>
                <a:latin typeface="Lastica"/>
              </a:rPr>
              <a:t>ADVANTAGES OF CLOUD COMPUTING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flipH="true" flipV="true">
            <a:off x="5731366" y="1972720"/>
            <a:ext cx="0" cy="8314280"/>
          </a:xfrm>
          <a:prstGeom prst="line">
            <a:avLst/>
          </a:prstGeom>
          <a:ln cap="flat" w="19050">
            <a:solidFill>
              <a:srgbClr val="00FFFF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5548117" y="1972720"/>
            <a:ext cx="385547" cy="380386"/>
            <a:chOff x="0" y="0"/>
            <a:chExt cx="101543" cy="100184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01543" cy="100184"/>
            </a:xfrm>
            <a:custGeom>
              <a:avLst/>
              <a:gdLst/>
              <a:ahLst/>
              <a:cxnLst/>
              <a:rect r="r" b="b" t="t" l="l"/>
              <a:pathLst>
                <a:path h="100184" w="101543">
                  <a:moveTo>
                    <a:pt x="0" y="0"/>
                  </a:moveTo>
                  <a:lnTo>
                    <a:pt x="101543" y="0"/>
                  </a:lnTo>
                  <a:lnTo>
                    <a:pt x="101543" y="100184"/>
                  </a:lnTo>
                  <a:lnTo>
                    <a:pt x="0" y="100184"/>
                  </a:lnTo>
                  <a:close/>
                </a:path>
              </a:pathLst>
            </a:custGeom>
            <a:solidFill>
              <a:srgbClr val="FF05C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548117" y="5143500"/>
            <a:ext cx="390206" cy="384981"/>
            <a:chOff x="0" y="0"/>
            <a:chExt cx="101543" cy="100184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101543" cy="100184"/>
            </a:xfrm>
            <a:custGeom>
              <a:avLst/>
              <a:gdLst/>
              <a:ahLst/>
              <a:cxnLst/>
              <a:rect r="r" b="b" t="t" l="l"/>
              <a:pathLst>
                <a:path h="100184" w="101543">
                  <a:moveTo>
                    <a:pt x="0" y="0"/>
                  </a:moveTo>
                  <a:lnTo>
                    <a:pt x="101543" y="0"/>
                  </a:lnTo>
                  <a:lnTo>
                    <a:pt x="101543" y="100184"/>
                  </a:lnTo>
                  <a:lnTo>
                    <a:pt x="0" y="100184"/>
                  </a:lnTo>
                  <a:close/>
                </a:path>
              </a:pathLst>
            </a:custGeom>
            <a:solidFill>
              <a:srgbClr val="FF05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548117" y="8279825"/>
            <a:ext cx="385547" cy="380386"/>
            <a:chOff x="0" y="0"/>
            <a:chExt cx="101543" cy="100184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101543" cy="100184"/>
            </a:xfrm>
            <a:custGeom>
              <a:avLst/>
              <a:gdLst/>
              <a:ahLst/>
              <a:cxnLst/>
              <a:rect r="r" b="b" t="t" l="l"/>
              <a:pathLst>
                <a:path h="100184" w="101543">
                  <a:moveTo>
                    <a:pt x="0" y="0"/>
                  </a:moveTo>
                  <a:lnTo>
                    <a:pt x="101543" y="0"/>
                  </a:lnTo>
                  <a:lnTo>
                    <a:pt x="101543" y="100184"/>
                  </a:lnTo>
                  <a:lnTo>
                    <a:pt x="0" y="100184"/>
                  </a:lnTo>
                  <a:close/>
                </a:path>
              </a:pathLst>
            </a:custGeom>
            <a:solidFill>
              <a:srgbClr val="FF05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rcRect l="0" t="0" r="0" b="8556"/>
          <a:stretch>
            <a:fillRect/>
          </a:stretch>
        </p:blipFill>
        <p:spPr>
          <a:xfrm flipH="false" flipV="false" rot="0">
            <a:off x="2116694" y="1991918"/>
            <a:ext cx="3052876" cy="2089757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rcRect l="3464" t="0" r="2655" b="10165"/>
          <a:stretch>
            <a:fillRect/>
          </a:stretch>
        </p:blipFill>
        <p:spPr>
          <a:xfrm flipH="false" flipV="false" rot="0">
            <a:off x="2116694" y="4211830"/>
            <a:ext cx="3089762" cy="2956626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0"/>
          <a:srcRect l="3752" t="23094" r="0" b="0"/>
          <a:stretch>
            <a:fillRect/>
          </a:stretch>
        </p:blipFill>
        <p:spPr>
          <a:xfrm flipH="false" flipV="false" rot="0">
            <a:off x="2116694" y="7301806"/>
            <a:ext cx="3052876" cy="2740685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1927841" y="914400"/>
            <a:ext cx="13586993" cy="66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05CE"/>
                </a:solidFill>
                <a:latin typeface="Lastica"/>
              </a:rPr>
              <a:t>ADVANTAGES OF CLOUD COMPUTING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81953" y="1963343"/>
            <a:ext cx="7847584" cy="720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3"/>
              </a:lnSpc>
            </a:pPr>
            <a:r>
              <a:rPr lang="en-US" sz="4599">
                <a:solidFill>
                  <a:srgbClr val="00FFFF"/>
                </a:solidFill>
                <a:latin typeface="Lastica Bold"/>
              </a:rPr>
              <a:t>COST EFFICIENCY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090886" y="4961321"/>
            <a:ext cx="6106229" cy="720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43"/>
              </a:lnSpc>
            </a:pPr>
            <a:r>
              <a:rPr lang="en-US" sz="4599">
                <a:solidFill>
                  <a:srgbClr val="00FFFF"/>
                </a:solidFill>
                <a:latin typeface="Lastica Bold"/>
              </a:rPr>
              <a:t>AGILE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181953" y="8251250"/>
            <a:ext cx="9028262" cy="68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1"/>
              </a:lnSpc>
            </a:pPr>
            <a:r>
              <a:rPr lang="en-US" sz="4299">
                <a:solidFill>
                  <a:srgbClr val="00FFFF"/>
                </a:solidFill>
                <a:latin typeface="Lastica Bold"/>
              </a:rPr>
              <a:t>ADVANCED 5ECURITY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473914" y="6301833"/>
            <a:ext cx="6106229" cy="482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95"/>
              </a:lnSpc>
            </a:pPr>
            <a:r>
              <a:rPr lang="en-US" sz="3328">
                <a:solidFill>
                  <a:srgbClr val="FAF6E6"/>
                </a:solidFill>
                <a:latin typeface="Open Sans Extra Bold"/>
              </a:rPr>
              <a:t>CLOUD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flipH="true" flipV="true">
            <a:off x="5731366" y="1972720"/>
            <a:ext cx="0" cy="8314280"/>
          </a:xfrm>
          <a:prstGeom prst="line">
            <a:avLst/>
          </a:prstGeom>
          <a:ln cap="flat" w="19050">
            <a:solidFill>
              <a:srgbClr val="00FFFF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5548117" y="5143500"/>
            <a:ext cx="385547" cy="380386"/>
            <a:chOff x="0" y="0"/>
            <a:chExt cx="101543" cy="100184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01543" cy="100184"/>
            </a:xfrm>
            <a:custGeom>
              <a:avLst/>
              <a:gdLst/>
              <a:ahLst/>
              <a:cxnLst/>
              <a:rect r="r" b="b" t="t" l="l"/>
              <a:pathLst>
                <a:path h="100184" w="101543">
                  <a:moveTo>
                    <a:pt x="0" y="0"/>
                  </a:moveTo>
                  <a:lnTo>
                    <a:pt x="101543" y="0"/>
                  </a:lnTo>
                  <a:lnTo>
                    <a:pt x="101543" y="100184"/>
                  </a:lnTo>
                  <a:lnTo>
                    <a:pt x="0" y="100184"/>
                  </a:lnTo>
                  <a:close/>
                </a:path>
              </a:pathLst>
            </a:custGeom>
            <a:solidFill>
              <a:srgbClr val="FF05C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526024" y="1972720"/>
            <a:ext cx="385547" cy="380386"/>
            <a:chOff x="0" y="0"/>
            <a:chExt cx="101543" cy="100184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101543" cy="100184"/>
            </a:xfrm>
            <a:custGeom>
              <a:avLst/>
              <a:gdLst/>
              <a:ahLst/>
              <a:cxnLst/>
              <a:rect r="r" b="b" t="t" l="l"/>
              <a:pathLst>
                <a:path h="100184" w="101543">
                  <a:moveTo>
                    <a:pt x="0" y="0"/>
                  </a:moveTo>
                  <a:lnTo>
                    <a:pt x="101543" y="0"/>
                  </a:lnTo>
                  <a:lnTo>
                    <a:pt x="101543" y="100184"/>
                  </a:lnTo>
                  <a:lnTo>
                    <a:pt x="0" y="100184"/>
                  </a:lnTo>
                  <a:close/>
                </a:path>
              </a:pathLst>
            </a:custGeom>
            <a:solidFill>
              <a:srgbClr val="FF05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826783" y="1972720"/>
            <a:ext cx="4413491" cy="2336554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rcRect l="14914" t="0" r="14914" b="0"/>
          <a:stretch>
            <a:fillRect/>
          </a:stretch>
        </p:blipFill>
        <p:spPr>
          <a:xfrm flipH="false" flipV="false" rot="0">
            <a:off x="396121" y="4953307"/>
            <a:ext cx="4923397" cy="4677481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127334" y="4924732"/>
            <a:ext cx="6033332" cy="71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9"/>
              </a:lnSpc>
            </a:pPr>
            <a:r>
              <a:rPr lang="en-US" sz="4499">
                <a:solidFill>
                  <a:srgbClr val="00FFFF"/>
                </a:solidFill>
                <a:latin typeface="Lastica Bold"/>
              </a:rPr>
              <a:t>ACCESSIBILITY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42544" y="781050"/>
            <a:ext cx="13586993" cy="661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05CE"/>
                </a:solidFill>
                <a:latin typeface="Lastica"/>
              </a:rPr>
              <a:t>ADVANTAGES OF CLOUD COMPUTING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59860" y="1944145"/>
            <a:ext cx="4929099" cy="7104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29"/>
              </a:lnSpc>
            </a:pPr>
            <a:r>
              <a:rPr lang="en-US" sz="4499">
                <a:solidFill>
                  <a:srgbClr val="00FFFF"/>
                </a:solidFill>
                <a:latin typeface="Lastica Bold"/>
              </a:rPr>
              <a:t>RELIABILITY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flipH="true" flipV="true">
            <a:off x="5731366" y="1972720"/>
            <a:ext cx="0" cy="8314280"/>
          </a:xfrm>
          <a:prstGeom prst="line">
            <a:avLst/>
          </a:prstGeom>
          <a:ln cap="flat" w="19050">
            <a:solidFill>
              <a:srgbClr val="00FFFF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5549639" y="1861152"/>
            <a:ext cx="385547" cy="380386"/>
            <a:chOff x="0" y="0"/>
            <a:chExt cx="101543" cy="100184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01543" cy="100184"/>
            </a:xfrm>
            <a:custGeom>
              <a:avLst/>
              <a:gdLst/>
              <a:ahLst/>
              <a:cxnLst/>
              <a:rect r="r" b="b" t="t" l="l"/>
              <a:pathLst>
                <a:path h="100184" w="101543">
                  <a:moveTo>
                    <a:pt x="0" y="0"/>
                  </a:moveTo>
                  <a:lnTo>
                    <a:pt x="101543" y="0"/>
                  </a:lnTo>
                  <a:lnTo>
                    <a:pt x="101543" y="100184"/>
                  </a:lnTo>
                  <a:lnTo>
                    <a:pt x="0" y="100184"/>
                  </a:lnTo>
                  <a:close/>
                </a:path>
              </a:pathLst>
            </a:custGeom>
            <a:solidFill>
              <a:srgbClr val="FF05C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549639" y="5744046"/>
            <a:ext cx="385547" cy="380386"/>
            <a:chOff x="0" y="0"/>
            <a:chExt cx="101543" cy="100184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101543" cy="100184"/>
            </a:xfrm>
            <a:custGeom>
              <a:avLst/>
              <a:gdLst/>
              <a:ahLst/>
              <a:cxnLst/>
              <a:rect r="r" b="b" t="t" l="l"/>
              <a:pathLst>
                <a:path h="100184" w="101543">
                  <a:moveTo>
                    <a:pt x="0" y="0"/>
                  </a:moveTo>
                  <a:lnTo>
                    <a:pt x="101543" y="0"/>
                  </a:lnTo>
                  <a:lnTo>
                    <a:pt x="101543" y="100184"/>
                  </a:lnTo>
                  <a:lnTo>
                    <a:pt x="0" y="100184"/>
                  </a:lnTo>
                  <a:close/>
                </a:path>
              </a:pathLst>
            </a:custGeom>
            <a:solidFill>
              <a:srgbClr val="FF05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742494" y="1861152"/>
            <a:ext cx="4736834" cy="2664253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rcRect l="0" t="21938" r="0" b="0"/>
          <a:stretch>
            <a:fillRect/>
          </a:stretch>
        </p:blipFill>
        <p:spPr>
          <a:xfrm flipH="false" flipV="false" rot="0">
            <a:off x="1310180" y="5744046"/>
            <a:ext cx="4169147" cy="4033446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6272969" y="1832577"/>
            <a:ext cx="9021821" cy="68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1"/>
              </a:lnSpc>
            </a:pPr>
            <a:r>
              <a:rPr lang="en-US" sz="4299">
                <a:solidFill>
                  <a:srgbClr val="00FFFF"/>
                </a:solidFill>
                <a:latin typeface="Lastica Bold"/>
              </a:rPr>
              <a:t>MASSIVE SCALABILITY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272969" y="5724996"/>
            <a:ext cx="10562069" cy="123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3"/>
              </a:lnSpc>
            </a:pPr>
            <a:r>
              <a:rPr lang="en-US" sz="4099">
                <a:solidFill>
                  <a:srgbClr val="00FFFF"/>
                </a:solidFill>
                <a:latin typeface="Lastica Bold"/>
              </a:rPr>
              <a:t>ENVIRONMENTAL SUSTAINBILITY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07797" y="782946"/>
            <a:ext cx="13586993" cy="660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05CE"/>
                </a:solidFill>
                <a:latin typeface="Lastica"/>
              </a:rPr>
              <a:t>ADVANTAGES OF CLOUD COMPUTING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2350503" y="3963801"/>
            <a:ext cx="13586993" cy="2178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FF05CE"/>
                </a:solidFill>
                <a:latin typeface="Lastica"/>
              </a:rPr>
              <a:t>DISADVANTAGES OF CLOUD COMPUTING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flipH="true" flipV="true">
            <a:off x="5731366" y="1972720"/>
            <a:ext cx="0" cy="8314280"/>
          </a:xfrm>
          <a:prstGeom prst="line">
            <a:avLst/>
          </a:prstGeom>
          <a:ln cap="flat" w="19050">
            <a:solidFill>
              <a:srgbClr val="00FFFF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5548117" y="1972720"/>
            <a:ext cx="385547" cy="380386"/>
            <a:chOff x="0" y="0"/>
            <a:chExt cx="101543" cy="100184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01543" cy="100184"/>
            </a:xfrm>
            <a:custGeom>
              <a:avLst/>
              <a:gdLst/>
              <a:ahLst/>
              <a:cxnLst/>
              <a:rect r="r" b="b" t="t" l="l"/>
              <a:pathLst>
                <a:path h="100184" w="101543">
                  <a:moveTo>
                    <a:pt x="0" y="0"/>
                  </a:moveTo>
                  <a:lnTo>
                    <a:pt x="101543" y="0"/>
                  </a:lnTo>
                  <a:lnTo>
                    <a:pt x="101543" y="100184"/>
                  </a:lnTo>
                  <a:lnTo>
                    <a:pt x="0" y="100184"/>
                  </a:lnTo>
                  <a:close/>
                </a:path>
              </a:pathLst>
            </a:custGeom>
            <a:solidFill>
              <a:srgbClr val="FF05C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581263" y="1972720"/>
            <a:ext cx="4509654" cy="2522588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5529067" y="4824326"/>
            <a:ext cx="385547" cy="380386"/>
            <a:chOff x="0" y="0"/>
            <a:chExt cx="101543" cy="100184"/>
          </a:xfrm>
        </p:grpSpPr>
        <p:sp>
          <p:nvSpPr>
            <p:cNvPr name="Freeform 13" id="13"/>
            <p:cNvSpPr/>
            <p:nvPr/>
          </p:nvSpPr>
          <p:spPr>
            <a:xfrm flipH="false" flipV="false">
              <a:off x="0" y="0"/>
              <a:ext cx="101543" cy="100184"/>
            </a:xfrm>
            <a:custGeom>
              <a:avLst/>
              <a:gdLst/>
              <a:ahLst/>
              <a:cxnLst/>
              <a:rect r="r" b="b" t="t" l="l"/>
              <a:pathLst>
                <a:path h="100184" w="101543">
                  <a:moveTo>
                    <a:pt x="0" y="0"/>
                  </a:moveTo>
                  <a:lnTo>
                    <a:pt x="101543" y="0"/>
                  </a:lnTo>
                  <a:lnTo>
                    <a:pt x="101543" y="100184"/>
                  </a:lnTo>
                  <a:lnTo>
                    <a:pt x="0" y="100184"/>
                  </a:lnTo>
                  <a:close/>
                </a:path>
              </a:pathLst>
            </a:custGeom>
            <a:solidFill>
              <a:srgbClr val="FF05C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529067" y="7864901"/>
            <a:ext cx="385547" cy="380386"/>
            <a:chOff x="0" y="0"/>
            <a:chExt cx="101543" cy="100184"/>
          </a:xfrm>
        </p:grpSpPr>
        <p:sp>
          <p:nvSpPr>
            <p:cNvPr name="Freeform 16" id="16"/>
            <p:cNvSpPr/>
            <p:nvPr/>
          </p:nvSpPr>
          <p:spPr>
            <a:xfrm flipH="false" flipV="false">
              <a:off x="0" y="0"/>
              <a:ext cx="101543" cy="100184"/>
            </a:xfrm>
            <a:custGeom>
              <a:avLst/>
              <a:gdLst/>
              <a:ahLst/>
              <a:cxnLst/>
              <a:rect r="r" b="b" t="t" l="l"/>
              <a:pathLst>
                <a:path h="100184" w="101543">
                  <a:moveTo>
                    <a:pt x="0" y="0"/>
                  </a:moveTo>
                  <a:lnTo>
                    <a:pt x="101543" y="0"/>
                  </a:lnTo>
                  <a:lnTo>
                    <a:pt x="101543" y="100184"/>
                  </a:lnTo>
                  <a:lnTo>
                    <a:pt x="0" y="100184"/>
                  </a:lnTo>
                  <a:close/>
                </a:path>
              </a:pathLst>
            </a:custGeom>
            <a:solidFill>
              <a:srgbClr val="FF05C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8" id="18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918623" y="7864901"/>
            <a:ext cx="4095353" cy="2302608"/>
          </a:xfrm>
          <a:prstGeom prst="rect">
            <a:avLst/>
          </a:prstGeom>
        </p:spPr>
      </p:pic>
      <p:grpSp>
        <p:nvGrpSpPr>
          <p:cNvPr name="Group 19" id="19"/>
          <p:cNvGrpSpPr/>
          <p:nvPr/>
        </p:nvGrpSpPr>
        <p:grpSpPr>
          <a:xfrm rot="0">
            <a:off x="2359569" y="4824326"/>
            <a:ext cx="2654406" cy="2654406"/>
            <a:chOff x="0" y="0"/>
            <a:chExt cx="3539208" cy="3539208"/>
          </a:xfrm>
        </p:grpSpPr>
        <p:pic>
          <p:nvPicPr>
            <p:cNvPr name="Picture 20" id="20">
              <a:hlinkClick action="ppaction://media"/>
            </p:cNvPr>
            <p:cNvPicPr>
              <a:picLocks noChangeAspect="true"/>
            </p:cNvPicPr>
            <p:nvPr>
              <a:videoFile r:link="rId15"/>
              <p:extLst>
                <p:ext uri="{DAA4B4D4-6D71-4841-9C94-3DE7FCFB9230}">
                  <p14:media xmlns:p14="http://schemas.microsoft.com/office/powerpoint/2010/main" r:embed="rId16"/>
                </p:ext>
              </p:extLst>
            </p:nvPr>
          </p:nvPicPr>
          <p:blipFill>
            <a:blip r:embed="rId14"/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3539208" cy="3539208"/>
            </a:xfrm>
            <a:prstGeom prst="rect">
              <a:avLst/>
            </a:prstGeom>
          </p:spPr>
        </p:pic>
        <p:pic>
          <p:nvPicPr>
            <p:cNvPr name="Picture 21" id="21"/>
            <p:cNvPicPr>
              <a:picLocks noChangeAspect="true"/>
            </p:cNvPicPr>
            <p:nvPr/>
          </p:nvPicPr>
          <p:blipFill>
            <a:blip r:embed="rId17"/>
            <a:srcRect l="0" t="0" r="0" b="0"/>
            <a:stretch>
              <a:fillRect/>
            </a:stretch>
          </p:blipFill>
          <p:spPr>
            <a:xfrm flipH="false" flipV="false" rot="0">
              <a:off x="434107" y="289018"/>
              <a:ext cx="2670995" cy="2670995"/>
            </a:xfrm>
            <a:prstGeom prst="rect">
              <a:avLst/>
            </a:prstGeom>
          </p:spPr>
        </p:pic>
      </p:grpSp>
      <p:sp>
        <p:nvSpPr>
          <p:cNvPr name="TextBox 22" id="22"/>
          <p:cNvSpPr txBox="true"/>
          <p:nvPr/>
        </p:nvSpPr>
        <p:spPr>
          <a:xfrm rot="0">
            <a:off x="442544" y="781050"/>
            <a:ext cx="13586993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05CE"/>
                </a:solidFill>
                <a:latin typeface="Lastica"/>
              </a:rPr>
              <a:t>DISADVANTAGES OF CLOUD COMPUTING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181953" y="1972868"/>
            <a:ext cx="7980934" cy="55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9"/>
              </a:lnSpc>
            </a:pPr>
            <a:r>
              <a:rPr lang="en-US" sz="3499">
                <a:solidFill>
                  <a:srgbClr val="00FFFF"/>
                </a:solidFill>
                <a:latin typeface="Lastica Bold"/>
              </a:rPr>
              <a:t>SECURITY RISKS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217175" y="4806727"/>
            <a:ext cx="9588323" cy="105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9"/>
              </a:lnSpc>
            </a:pPr>
            <a:r>
              <a:rPr lang="en-US" sz="3499">
                <a:solidFill>
                  <a:srgbClr val="00FFFF"/>
                </a:solidFill>
                <a:latin typeface="Lastica Bold"/>
              </a:rPr>
              <a:t>DEPENDENCE ON INTERNET CONNECTIVITY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217175" y="7845851"/>
            <a:ext cx="6306224" cy="55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9"/>
              </a:lnSpc>
            </a:pPr>
            <a:r>
              <a:rPr lang="en-US" sz="3499">
                <a:solidFill>
                  <a:srgbClr val="00FFFF"/>
                </a:solidFill>
                <a:latin typeface="Lastica Bold"/>
              </a:rPr>
              <a:t>LIMITED CONTROL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flipH="true" flipV="true">
            <a:off x="5731366" y="1972720"/>
            <a:ext cx="0" cy="8314280"/>
          </a:xfrm>
          <a:prstGeom prst="line">
            <a:avLst/>
          </a:prstGeom>
          <a:ln cap="flat" w="19050">
            <a:solidFill>
              <a:srgbClr val="00FFFF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5548117" y="1972720"/>
            <a:ext cx="385547" cy="380386"/>
            <a:chOff x="0" y="0"/>
            <a:chExt cx="101543" cy="100184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01543" cy="100184"/>
            </a:xfrm>
            <a:custGeom>
              <a:avLst/>
              <a:gdLst/>
              <a:ahLst/>
              <a:cxnLst/>
              <a:rect r="r" b="b" t="t" l="l"/>
              <a:pathLst>
                <a:path h="100184" w="101543">
                  <a:moveTo>
                    <a:pt x="0" y="0"/>
                  </a:moveTo>
                  <a:lnTo>
                    <a:pt x="101543" y="0"/>
                  </a:lnTo>
                  <a:lnTo>
                    <a:pt x="101543" y="100184"/>
                  </a:lnTo>
                  <a:lnTo>
                    <a:pt x="0" y="100184"/>
                  </a:lnTo>
                  <a:close/>
                </a:path>
              </a:pathLst>
            </a:custGeom>
            <a:solidFill>
              <a:srgbClr val="FF05C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529067" y="4824326"/>
            <a:ext cx="385547" cy="380386"/>
            <a:chOff x="0" y="0"/>
            <a:chExt cx="101543" cy="100184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101543" cy="100184"/>
            </a:xfrm>
            <a:custGeom>
              <a:avLst/>
              <a:gdLst/>
              <a:ahLst/>
              <a:cxnLst/>
              <a:rect r="r" b="b" t="t" l="l"/>
              <a:pathLst>
                <a:path h="100184" w="101543">
                  <a:moveTo>
                    <a:pt x="0" y="0"/>
                  </a:moveTo>
                  <a:lnTo>
                    <a:pt x="101543" y="0"/>
                  </a:lnTo>
                  <a:lnTo>
                    <a:pt x="101543" y="100184"/>
                  </a:lnTo>
                  <a:lnTo>
                    <a:pt x="0" y="100184"/>
                  </a:lnTo>
                  <a:close/>
                </a:path>
              </a:pathLst>
            </a:custGeom>
            <a:solidFill>
              <a:srgbClr val="FF05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529067" y="7864901"/>
            <a:ext cx="385547" cy="380386"/>
            <a:chOff x="0" y="0"/>
            <a:chExt cx="101543" cy="100184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101543" cy="100184"/>
            </a:xfrm>
            <a:custGeom>
              <a:avLst/>
              <a:gdLst/>
              <a:ahLst/>
              <a:cxnLst/>
              <a:rect r="r" b="b" t="t" l="l"/>
              <a:pathLst>
                <a:path h="100184" w="101543">
                  <a:moveTo>
                    <a:pt x="0" y="0"/>
                  </a:moveTo>
                  <a:lnTo>
                    <a:pt x="101543" y="0"/>
                  </a:lnTo>
                  <a:lnTo>
                    <a:pt x="101543" y="100184"/>
                  </a:lnTo>
                  <a:lnTo>
                    <a:pt x="0" y="100184"/>
                  </a:lnTo>
                  <a:close/>
                </a:path>
              </a:pathLst>
            </a:custGeom>
            <a:solidFill>
              <a:srgbClr val="FF05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7" id="17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62100" y="1991918"/>
            <a:ext cx="3700267" cy="2081400"/>
          </a:xfrm>
          <a:prstGeom prst="rect">
            <a:avLst/>
          </a:prstGeom>
        </p:spPr>
      </p:pic>
      <p:pic>
        <p:nvPicPr>
          <p:cNvPr name="Picture 18" id="18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826415" y="4824326"/>
            <a:ext cx="3435952" cy="2544752"/>
          </a:xfrm>
          <a:prstGeom prst="rect">
            <a:avLst/>
          </a:prstGeom>
        </p:spPr>
      </p:pic>
      <p:pic>
        <p:nvPicPr>
          <p:cNvPr name="Picture 19" id="19">
            <a:hlinkClick action="ppaction://media"/>
          </p:cNvPr>
          <p:cNvPicPr>
            <a:picLocks noChangeAspect="true"/>
          </p:cNvPicPr>
          <p:nvPr>
            <a:videoFile r:link="rId15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386918" y="7864901"/>
            <a:ext cx="3875449" cy="2184344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442544" y="781050"/>
            <a:ext cx="13586993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05CE"/>
                </a:solidFill>
                <a:latin typeface="Lastica"/>
              </a:rPr>
              <a:t>DISADVANTAGES OF CLOUD COMPUTING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81953" y="1972868"/>
            <a:ext cx="9217399" cy="55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9"/>
              </a:lnSpc>
            </a:pPr>
            <a:r>
              <a:rPr lang="en-US" sz="3499">
                <a:solidFill>
                  <a:srgbClr val="00FFFF"/>
                </a:solidFill>
                <a:latin typeface="Lastica Bold"/>
              </a:rPr>
              <a:t>DOWNTIME AND OUTAGES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17175" y="4806727"/>
            <a:ext cx="6033332" cy="55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89"/>
              </a:lnSpc>
            </a:pPr>
            <a:r>
              <a:rPr lang="en-US" sz="3499">
                <a:solidFill>
                  <a:srgbClr val="00FFFF"/>
                </a:solidFill>
                <a:latin typeface="Lastica Bold"/>
              </a:rPr>
              <a:t>COST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17175" y="7845851"/>
            <a:ext cx="6222248" cy="550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89"/>
              </a:lnSpc>
            </a:pPr>
            <a:r>
              <a:rPr lang="en-US" sz="3499">
                <a:solidFill>
                  <a:srgbClr val="00FFFF"/>
                </a:solidFill>
                <a:latin typeface="Lastica Bold"/>
              </a:rPr>
              <a:t>VENDOR LOCK-IN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7253036" y="4274514"/>
            <a:ext cx="3781927" cy="1566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MENTI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flipH="true" flipV="true">
            <a:off x="5731366" y="1972720"/>
            <a:ext cx="0" cy="8314280"/>
          </a:xfrm>
          <a:prstGeom prst="line">
            <a:avLst/>
          </a:prstGeom>
          <a:ln cap="flat" w="19050">
            <a:solidFill>
              <a:srgbClr val="00FFFF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5548117" y="1972720"/>
            <a:ext cx="385547" cy="380386"/>
            <a:chOff x="0" y="0"/>
            <a:chExt cx="101543" cy="100184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01543" cy="100184"/>
            </a:xfrm>
            <a:custGeom>
              <a:avLst/>
              <a:gdLst/>
              <a:ahLst/>
              <a:cxnLst/>
              <a:rect r="r" b="b" t="t" l="l"/>
              <a:pathLst>
                <a:path h="100184" w="101543">
                  <a:moveTo>
                    <a:pt x="0" y="0"/>
                  </a:moveTo>
                  <a:lnTo>
                    <a:pt x="101543" y="0"/>
                  </a:lnTo>
                  <a:lnTo>
                    <a:pt x="101543" y="100184"/>
                  </a:lnTo>
                  <a:lnTo>
                    <a:pt x="0" y="100184"/>
                  </a:lnTo>
                  <a:close/>
                </a:path>
              </a:pathLst>
            </a:custGeom>
            <a:solidFill>
              <a:srgbClr val="FF05C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548117" y="5492817"/>
            <a:ext cx="385547" cy="380386"/>
            <a:chOff x="0" y="0"/>
            <a:chExt cx="101543" cy="100184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101543" cy="100184"/>
            </a:xfrm>
            <a:custGeom>
              <a:avLst/>
              <a:gdLst/>
              <a:ahLst/>
              <a:cxnLst/>
              <a:rect r="r" b="b" t="t" l="l"/>
              <a:pathLst>
                <a:path h="100184" w="101543">
                  <a:moveTo>
                    <a:pt x="0" y="0"/>
                  </a:moveTo>
                  <a:lnTo>
                    <a:pt x="101543" y="0"/>
                  </a:lnTo>
                  <a:lnTo>
                    <a:pt x="101543" y="100184"/>
                  </a:lnTo>
                  <a:lnTo>
                    <a:pt x="0" y="100184"/>
                  </a:lnTo>
                  <a:close/>
                </a:path>
              </a:pathLst>
            </a:custGeom>
            <a:solidFill>
              <a:srgbClr val="FF05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529067" y="8245286"/>
            <a:ext cx="385547" cy="380386"/>
            <a:chOff x="0" y="0"/>
            <a:chExt cx="101543" cy="100184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101543" cy="100184"/>
            </a:xfrm>
            <a:custGeom>
              <a:avLst/>
              <a:gdLst/>
              <a:ahLst/>
              <a:cxnLst/>
              <a:rect r="r" b="b" t="t" l="l"/>
              <a:pathLst>
                <a:path h="100184" w="101543">
                  <a:moveTo>
                    <a:pt x="0" y="0"/>
                  </a:moveTo>
                  <a:lnTo>
                    <a:pt x="101543" y="0"/>
                  </a:lnTo>
                  <a:lnTo>
                    <a:pt x="101543" y="100184"/>
                  </a:lnTo>
                  <a:lnTo>
                    <a:pt x="0" y="100184"/>
                  </a:lnTo>
                  <a:close/>
                </a:path>
              </a:pathLst>
            </a:custGeom>
            <a:solidFill>
              <a:srgbClr val="FF05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785133" y="1657222"/>
            <a:ext cx="3324834" cy="2490416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2397892" y="4147638"/>
            <a:ext cx="2690357" cy="2690357"/>
          </a:xfrm>
          <a:prstGeom prst="rect">
            <a:avLst/>
          </a:prstGeom>
        </p:spPr>
      </p:pic>
      <p:pic>
        <p:nvPicPr>
          <p:cNvPr name="Picture 19" id="19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1525760" y="7530325"/>
            <a:ext cx="3896307" cy="2190695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1620661">
            <a:off x="4623201" y="5384924"/>
            <a:ext cx="973534" cy="749146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442544" y="781050"/>
            <a:ext cx="15882342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05CE"/>
                </a:solidFill>
                <a:latin typeface="Lastica"/>
              </a:rPr>
              <a:t>Recent Developments of Cloud Computing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181953" y="1972868"/>
            <a:ext cx="9843243" cy="651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87"/>
              </a:lnSpc>
            </a:pPr>
            <a:r>
              <a:rPr lang="en-US" sz="4199">
                <a:solidFill>
                  <a:srgbClr val="00FFFF"/>
                </a:solidFill>
                <a:latin typeface="Lastica Bold"/>
              </a:rPr>
              <a:t>MULTI-CLOUD STRATEGIES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390865" y="5435479"/>
            <a:ext cx="6033332" cy="609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31"/>
              </a:lnSpc>
            </a:pPr>
            <a:r>
              <a:rPr lang="en-US" sz="3799">
                <a:solidFill>
                  <a:srgbClr val="00FFFF"/>
                </a:solidFill>
                <a:latin typeface="Lastica Bold"/>
              </a:rPr>
              <a:t>EDGE COMPUTING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181953" y="8136320"/>
            <a:ext cx="8905251" cy="570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03"/>
              </a:lnSpc>
            </a:pPr>
            <a:r>
              <a:rPr lang="en-US" sz="3599">
                <a:solidFill>
                  <a:srgbClr val="00FFFF"/>
                </a:solidFill>
                <a:latin typeface="Lastica Bold"/>
              </a:rPr>
              <a:t>SERVERLESS COMPUTING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28670" y="8155370"/>
            <a:ext cx="3719157" cy="17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54"/>
              </a:lnSpc>
            </a:pPr>
            <a:r>
              <a:rPr lang="en-US" sz="1100">
                <a:solidFill>
                  <a:srgbClr val="00FFFF"/>
                </a:solidFill>
                <a:latin typeface="Lastica Bold"/>
              </a:rPr>
              <a:t>SERVERLESS 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sp>
        <p:nvSpPr>
          <p:cNvPr name="AutoShape 7" id="7"/>
          <p:cNvSpPr/>
          <p:nvPr/>
        </p:nvSpPr>
        <p:spPr>
          <a:xfrm flipH="true" flipV="true">
            <a:off x="5731366" y="1972720"/>
            <a:ext cx="0" cy="8314280"/>
          </a:xfrm>
          <a:prstGeom prst="line">
            <a:avLst/>
          </a:prstGeom>
          <a:ln cap="flat" w="19050">
            <a:solidFill>
              <a:srgbClr val="00FFFF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5548117" y="1972720"/>
            <a:ext cx="385547" cy="380386"/>
            <a:chOff x="0" y="0"/>
            <a:chExt cx="101543" cy="100184"/>
          </a:xfrm>
        </p:grpSpPr>
        <p:sp>
          <p:nvSpPr>
            <p:cNvPr name="Freeform 9" id="9"/>
            <p:cNvSpPr/>
            <p:nvPr/>
          </p:nvSpPr>
          <p:spPr>
            <a:xfrm flipH="false" flipV="false">
              <a:off x="0" y="0"/>
              <a:ext cx="101543" cy="100184"/>
            </a:xfrm>
            <a:custGeom>
              <a:avLst/>
              <a:gdLst/>
              <a:ahLst/>
              <a:cxnLst/>
              <a:rect r="r" b="b" t="t" l="l"/>
              <a:pathLst>
                <a:path h="100184" w="101543">
                  <a:moveTo>
                    <a:pt x="0" y="0"/>
                  </a:moveTo>
                  <a:lnTo>
                    <a:pt x="101543" y="0"/>
                  </a:lnTo>
                  <a:lnTo>
                    <a:pt x="101543" y="100184"/>
                  </a:lnTo>
                  <a:lnTo>
                    <a:pt x="0" y="100184"/>
                  </a:lnTo>
                  <a:close/>
                </a:path>
              </a:pathLst>
            </a:custGeom>
            <a:solidFill>
              <a:srgbClr val="FF05C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529067" y="4824326"/>
            <a:ext cx="385547" cy="380386"/>
            <a:chOff x="0" y="0"/>
            <a:chExt cx="101543" cy="100184"/>
          </a:xfrm>
        </p:grpSpPr>
        <p:sp>
          <p:nvSpPr>
            <p:cNvPr name="Freeform 12" id="12"/>
            <p:cNvSpPr/>
            <p:nvPr/>
          </p:nvSpPr>
          <p:spPr>
            <a:xfrm flipH="false" flipV="false">
              <a:off x="0" y="0"/>
              <a:ext cx="101543" cy="100184"/>
            </a:xfrm>
            <a:custGeom>
              <a:avLst/>
              <a:gdLst/>
              <a:ahLst/>
              <a:cxnLst/>
              <a:rect r="r" b="b" t="t" l="l"/>
              <a:pathLst>
                <a:path h="100184" w="101543">
                  <a:moveTo>
                    <a:pt x="0" y="0"/>
                  </a:moveTo>
                  <a:lnTo>
                    <a:pt x="101543" y="0"/>
                  </a:lnTo>
                  <a:lnTo>
                    <a:pt x="101543" y="100184"/>
                  </a:lnTo>
                  <a:lnTo>
                    <a:pt x="0" y="100184"/>
                  </a:lnTo>
                  <a:close/>
                </a:path>
              </a:pathLst>
            </a:custGeom>
            <a:solidFill>
              <a:srgbClr val="FF05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529067" y="7864901"/>
            <a:ext cx="385547" cy="380386"/>
            <a:chOff x="0" y="0"/>
            <a:chExt cx="101543" cy="100184"/>
          </a:xfrm>
        </p:grpSpPr>
        <p:sp>
          <p:nvSpPr>
            <p:cNvPr name="Freeform 15" id="15"/>
            <p:cNvSpPr/>
            <p:nvPr/>
          </p:nvSpPr>
          <p:spPr>
            <a:xfrm flipH="false" flipV="false">
              <a:off x="0" y="0"/>
              <a:ext cx="101543" cy="100184"/>
            </a:xfrm>
            <a:custGeom>
              <a:avLst/>
              <a:gdLst/>
              <a:ahLst/>
              <a:cxnLst/>
              <a:rect r="r" b="b" t="t" l="l"/>
              <a:pathLst>
                <a:path h="100184" w="101543">
                  <a:moveTo>
                    <a:pt x="0" y="0"/>
                  </a:moveTo>
                  <a:lnTo>
                    <a:pt x="101543" y="0"/>
                  </a:lnTo>
                  <a:lnTo>
                    <a:pt x="101543" y="100184"/>
                  </a:lnTo>
                  <a:lnTo>
                    <a:pt x="0" y="100184"/>
                  </a:lnTo>
                  <a:close/>
                </a:path>
              </a:pathLst>
            </a:custGeom>
            <a:solidFill>
              <a:srgbClr val="FF05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7" id="17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40042" y="1972720"/>
            <a:ext cx="3869926" cy="2181231"/>
          </a:xfrm>
          <a:prstGeom prst="rect">
            <a:avLst/>
          </a:prstGeom>
        </p:spPr>
      </p:pic>
      <p:pic>
        <p:nvPicPr>
          <p:cNvPr name="Picture 18" id="18">
            <a:hlinkClick action="ppaction://media"/>
          </p:cNvPr>
          <p:cNvPicPr>
            <a:picLocks noChangeAspect="true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591801" y="4687351"/>
            <a:ext cx="3518167" cy="2638625"/>
          </a:xfrm>
          <a:prstGeom prst="rect">
            <a:avLst/>
          </a:prstGeom>
        </p:spPr>
      </p:pic>
      <p:pic>
        <p:nvPicPr>
          <p:cNvPr name="Picture 19" id="19">
            <a:hlinkClick action="ppaction://media"/>
          </p:cNvPr>
          <p:cNvPicPr>
            <a:picLocks noChangeAspect="true"/>
          </p:cNvPicPr>
          <p:nvPr>
            <a:videoFile r:link="rId15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2050109" y="7864901"/>
            <a:ext cx="3059858" cy="2303393"/>
          </a:xfrm>
          <a:prstGeom prst="rect">
            <a:avLst/>
          </a:prstGeom>
        </p:spPr>
      </p:pic>
      <p:sp>
        <p:nvSpPr>
          <p:cNvPr name="TextBox 20" id="20"/>
          <p:cNvSpPr txBox="true"/>
          <p:nvPr/>
        </p:nvSpPr>
        <p:spPr>
          <a:xfrm rot="0">
            <a:off x="442544" y="781050"/>
            <a:ext cx="15882342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05CE"/>
                </a:solidFill>
                <a:latin typeface="Lastica"/>
              </a:rPr>
              <a:t>Recent Developments of Cloud Computing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81953" y="1972868"/>
            <a:ext cx="7065187" cy="64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73"/>
              </a:lnSpc>
            </a:pPr>
            <a:r>
              <a:rPr lang="en-US" sz="4099">
                <a:solidFill>
                  <a:srgbClr val="00FFFF"/>
                </a:solidFill>
                <a:latin typeface="Lastica Bold"/>
              </a:rPr>
              <a:t>CONTAINERIZATION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17175" y="4806727"/>
            <a:ext cx="6033332" cy="651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87"/>
              </a:lnSpc>
            </a:pPr>
            <a:r>
              <a:rPr lang="en-US" sz="4199">
                <a:solidFill>
                  <a:srgbClr val="00FFFF"/>
                </a:solidFill>
                <a:latin typeface="Lastica Bold"/>
              </a:rPr>
              <a:t>HYBRID CLOUD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217175" y="7836326"/>
            <a:ext cx="10882926" cy="68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1"/>
              </a:lnSpc>
            </a:pPr>
            <a:r>
              <a:rPr lang="en-US" sz="4299">
                <a:solidFill>
                  <a:srgbClr val="00FFFF"/>
                </a:solidFill>
                <a:latin typeface="Lastica Bold"/>
              </a:rPr>
              <a:t>AI AND MACHINE LEARNING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3364" t="11902" r="0" b="20264"/>
          <a:stretch>
            <a:fillRect/>
          </a:stretch>
        </p:blipFill>
        <p:spPr>
          <a:xfrm flipH="false" flipV="false" rot="0">
            <a:off x="14400425" y="5517848"/>
            <a:ext cx="3617935" cy="425964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10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42544" y="781050"/>
            <a:ext cx="15882342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05CE"/>
                </a:solidFill>
                <a:latin typeface="Lastica"/>
              </a:rPr>
              <a:t>Relation to Autonomic Computing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42544" y="1306822"/>
            <a:ext cx="13558472" cy="5992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80"/>
              </a:lnSpc>
            </a:pP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 Autonomic computing aims to create self-managing computer systems that can perform tasks without human intervention. </a:t>
            </a:r>
          </a:p>
          <a:p>
            <a:pPr>
              <a:lnSpc>
                <a:spcPts val="3999"/>
              </a:lnSpc>
            </a:pPr>
            <a:r>
              <a:rPr lang="en-US" sz="2499">
                <a:solidFill>
                  <a:srgbClr val="FFFFFF"/>
                </a:solidFill>
                <a:latin typeface="Poppins"/>
              </a:rPr>
              <a:t>          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Cloud computing, on the other hand, provides on-demand access to shared computing resources, such as servers, storage, and applications, over the internet. </a:t>
            </a:r>
          </a:p>
          <a:p>
            <a:pPr>
              <a:lnSpc>
                <a:spcPts val="3999"/>
              </a:lnSpc>
            </a:pP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Poppins"/>
              </a:rPr>
              <a:t> By combining these technologies, cloud computing providers can create self-managing systems that can automatically scale resources up or down based on demand, monitor system performance and security, and detect and respond to issues in real-time.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91894" y="8291457"/>
            <a:ext cx="4969633" cy="469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05"/>
              </a:lnSpc>
            </a:pPr>
            <a:r>
              <a:rPr lang="en-US" sz="2899">
                <a:solidFill>
                  <a:srgbClr val="00FFFF"/>
                </a:solidFill>
                <a:latin typeface="Lastica Bold"/>
              </a:rPr>
              <a:t>CLOUD COMPUTING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59772" y="8291457"/>
            <a:ext cx="6341244" cy="469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05"/>
              </a:lnSpc>
            </a:pPr>
            <a:r>
              <a:rPr lang="en-US" sz="2899">
                <a:solidFill>
                  <a:srgbClr val="00FFFF"/>
                </a:solidFill>
                <a:latin typeface="Lastica Bold"/>
              </a:rPr>
              <a:t>AUTONOMIC COMPUTING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12884" y="7965893"/>
            <a:ext cx="546888" cy="1111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93"/>
              </a:lnSpc>
            </a:pPr>
            <a:r>
              <a:rPr lang="en-US" sz="7099">
                <a:solidFill>
                  <a:srgbClr val="00FFFF"/>
                </a:solidFill>
                <a:latin typeface="Lastica Bold"/>
              </a:rPr>
              <a:t>+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01017" y="7965893"/>
            <a:ext cx="546888" cy="1111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93"/>
              </a:lnSpc>
            </a:pPr>
            <a:r>
              <a:rPr lang="en-US" sz="7099">
                <a:solidFill>
                  <a:srgbClr val="00FFFF"/>
                </a:solidFill>
                <a:latin typeface="Lastica Bold"/>
              </a:rPr>
              <a:t>=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2980542" y="8587016"/>
            <a:ext cx="979656" cy="979656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42544" y="781050"/>
            <a:ext cx="15882342" cy="66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40"/>
              </a:lnSpc>
            </a:pPr>
            <a:r>
              <a:rPr lang="en-US" sz="3600">
                <a:solidFill>
                  <a:srgbClr val="FF05CE"/>
                </a:solidFill>
                <a:latin typeface="Lastica"/>
              </a:rPr>
              <a:t>SUMMARY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3898" y="1614365"/>
            <a:ext cx="16103893" cy="5695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5008" indent="-307504" lvl="1">
              <a:lnSpc>
                <a:spcPts val="4557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Poppins"/>
              </a:rPr>
              <a:t> Cloud computing has completely changed how we manage, access, and store data.</a:t>
            </a:r>
          </a:p>
          <a:p>
            <a:pPr>
              <a:lnSpc>
                <a:spcPts val="4557"/>
              </a:lnSpc>
            </a:pPr>
          </a:p>
          <a:p>
            <a:pPr marL="615008" indent="-307504" lvl="1">
              <a:lnSpc>
                <a:spcPts val="4557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Poppins"/>
              </a:rPr>
              <a:t>Increased automation and self-management of cloud systems are made possible by autonomous computing, which boosts their dependability and efficiency. </a:t>
            </a:r>
          </a:p>
          <a:p>
            <a:pPr>
              <a:lnSpc>
                <a:spcPts val="4557"/>
              </a:lnSpc>
            </a:pPr>
          </a:p>
          <a:p>
            <a:pPr marL="615008" indent="-307504" lvl="1">
              <a:lnSpc>
                <a:spcPts val="4557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Poppins"/>
              </a:rPr>
              <a:t>It's crucial to understand that cloud computing does have some restrictions and possible concerns, such as a reliance on internet access and restricted data control.</a:t>
            </a:r>
          </a:p>
          <a:p>
            <a:pPr>
              <a:lnSpc>
                <a:spcPts val="4557"/>
              </a:lnSpc>
            </a:pPr>
            <a:r>
              <a:rPr lang="en-US" sz="2848">
                <a:solidFill>
                  <a:srgbClr val="FFFFFF"/>
                </a:solidFill>
                <a:latin typeface="Poppins"/>
              </a:rPr>
              <a:t>  </a:t>
            </a:r>
          </a:p>
          <a:p>
            <a:pPr marL="615008" indent="-307504" lvl="1">
              <a:lnSpc>
                <a:spcPts val="4557"/>
              </a:lnSpc>
              <a:buFont typeface="Arial"/>
              <a:buChar char="•"/>
            </a:pPr>
            <a:r>
              <a:rPr lang="en-US" sz="2848">
                <a:solidFill>
                  <a:srgbClr val="FFFFFF"/>
                </a:solidFill>
                <a:latin typeface="Poppins"/>
              </a:rPr>
              <a:t>C</a:t>
            </a:r>
            <a:r>
              <a:rPr lang="en-US" sz="2848">
                <a:solidFill>
                  <a:srgbClr val="FFFFFF"/>
                </a:solidFill>
                <a:latin typeface="Poppins"/>
              </a:rPr>
              <a:t>loud computing has a promising future, and the addition of autonomous computing will only increase its power and influence.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854284" y="8874480"/>
            <a:ext cx="6103119" cy="469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05"/>
              </a:lnSpc>
            </a:pPr>
            <a:r>
              <a:rPr lang="en-US" sz="2899">
                <a:solidFill>
                  <a:srgbClr val="00FFFF"/>
                </a:solidFill>
                <a:latin typeface="Lastica Bold"/>
              </a:rPr>
              <a:t>SUMMARY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195529" y="8548916"/>
            <a:ext cx="546888" cy="1111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093"/>
              </a:lnSpc>
            </a:pPr>
            <a:r>
              <a:rPr lang="en-US" sz="7099">
                <a:solidFill>
                  <a:srgbClr val="00FFFF"/>
                </a:solidFill>
                <a:latin typeface="Lastica Bold"/>
              </a:rPr>
              <a:t>=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0" y="0"/>
            <a:ext cx="6947827" cy="48003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340173" y="9777493"/>
            <a:ext cx="6947827" cy="509507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14162887" y="-5039875"/>
            <a:ext cx="8250226" cy="82296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-4563453" y="6955400"/>
            <a:ext cx="8250226" cy="8229600"/>
          </a:xfrm>
          <a:prstGeom prst="rect">
            <a:avLst/>
          </a:prstGeom>
        </p:spPr>
      </p:pic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3051134" y="1028700"/>
            <a:ext cx="12185732" cy="8229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6815274" y="8555239"/>
            <a:ext cx="1608064" cy="1731761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224668" y="8555239"/>
            <a:ext cx="1608064" cy="1731761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449366" y="3906306"/>
            <a:ext cx="1608064" cy="1731761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5236866" y="6313971"/>
            <a:ext cx="1608064" cy="1731761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865850" y="1457964"/>
            <a:ext cx="1608064" cy="1731761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1340173" y="8045732"/>
            <a:ext cx="1608064" cy="1731761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3805182" y="8555239"/>
            <a:ext cx="1608064" cy="1731761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4010055" y="1791032"/>
            <a:ext cx="1608064" cy="1731761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5903107" y="3701818"/>
            <a:ext cx="1608064" cy="1731761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855250" y="6281899"/>
            <a:ext cx="1608064" cy="1731761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2463314" y="8555239"/>
            <a:ext cx="1608064" cy="17317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433" t="2416" r="4433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9573" t="8827" r="1864" b="353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323" r="1179" b="8323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386" r="0" b="10248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7728" t="8985" r="7728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DAFh4XvF-1c</dc:identifier>
  <dcterms:modified xsi:type="dcterms:W3CDTF">2011-08-01T06:04:30Z</dcterms:modified>
  <cp:revision>1</cp:revision>
  <dc:title>Blue and Pink Futuristic Dark Mode Technology Pitch Deck Presentation</dc:title>
</cp:coreProperties>
</file>